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Default Extension="jpg" ContentType="image/jpeg"/>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 id="345" r:id="rId96"/>
    <p:sldId id="346" r:id="rId97"/>
    <p:sldId id="347" r:id="rId98"/>
    <p:sldId id="348" r:id="rId99"/>
    <p:sldId id="349" r:id="rId100"/>
    <p:sldId id="350" r:id="rId101"/>
    <p:sldId id="351" r:id="rId102"/>
    <p:sldId id="352" r:id="rId103"/>
    <p:sldId id="353" r:id="rId104"/>
    <p:sldId id="354" r:id="rId105"/>
    <p:sldId id="355" r:id="rId106"/>
    <p:sldId id="356" r:id="rId107"/>
    <p:sldId id="357" r:id="rId10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 Id="rId96" Type="http://schemas.openxmlformats.org/officeDocument/2006/relationships/slide" Target="slides/slide90.xml"/><Relationship Id="rId97" Type="http://schemas.openxmlformats.org/officeDocument/2006/relationships/slide" Target="slides/slide91.xml"/><Relationship Id="rId98" Type="http://schemas.openxmlformats.org/officeDocument/2006/relationships/slide" Target="slides/slide92.xml"/><Relationship Id="rId99" Type="http://schemas.openxmlformats.org/officeDocument/2006/relationships/slide" Target="slides/slide93.xml"/><Relationship Id="rId100" Type="http://schemas.openxmlformats.org/officeDocument/2006/relationships/slide" Target="slides/slide94.xml"/><Relationship Id="rId101" Type="http://schemas.openxmlformats.org/officeDocument/2006/relationships/slide" Target="slides/slide95.xml"/><Relationship Id="rId102" Type="http://schemas.openxmlformats.org/officeDocument/2006/relationships/slide" Target="slides/slide96.xml"/><Relationship Id="rId103" Type="http://schemas.openxmlformats.org/officeDocument/2006/relationships/slide" Target="slides/slide97.xml"/><Relationship Id="rId104" Type="http://schemas.openxmlformats.org/officeDocument/2006/relationships/slide" Target="slides/slide98.xml"/><Relationship Id="rId105" Type="http://schemas.openxmlformats.org/officeDocument/2006/relationships/slide" Target="slides/slide99.xml"/><Relationship Id="rId106" Type="http://schemas.openxmlformats.org/officeDocument/2006/relationships/slide" Target="slides/slide100.xml"/><Relationship Id="rId107" Type="http://schemas.openxmlformats.org/officeDocument/2006/relationships/slide" Target="slides/slide101.xml"/><Relationship Id="rId108" Type="http://schemas.openxmlformats.org/officeDocument/2006/relationships/slide" Target="slides/slide10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3d6523b62ba32ba2.png"/>
  <Relationship Id="rId3" Type="http://schemas.openxmlformats.org/officeDocument/2006/relationships/image" Target="../media/image_6722fc794f1d57de.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4e13c68e1b2b6845.jp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618d07029ffbd259.jp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070b987052eb4fc5.jp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6a52d6081bd5a03b.jp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e0b1865be9220fa4.jp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d4b805fc7eb5071b.jp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0438ca5435604da9.jp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b524ccfab462b2b1.jp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120636e5d78770a4.jpg"/>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a2f43d076cf91258.jpg"/>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1881168cd62ab2b6.jpg"/>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ebce776a91edb96b.jpg"/>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360359ecc15ae3f0.jpg"/>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a04911cf8088eaa2.jpg"/>
  <Relationship Id="rId3" Type="http://schemas.openxmlformats.org/officeDocument/2006/relationships/image" Target="../media/image_024487dc36023f2d.jpg"/>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13a17c2cbfc02be5.jpg"/>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bcda32e99ef079bc.jpg"/>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d5c23fe169c68a30.jpg"/>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8fd813f007a22da8.jpg"/>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e43ba63767a99ef4.jpg"/>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eaf09de3391093c6.jpg"/>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de31de8fd83255c9.jpg"/>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728d0bbb3c1d3c17.jpg"/>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f7018d8b662aa61.jpg"/>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a562bf895bef6fac.jpg"/>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f453f244a8cce998.jpg"/>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bc393adecaaf807b.png"/>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417c66cf80dd2ede.jpg"/>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2d00161cefd78577.jpg"/>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0a4aa8982092b4c6.jpg"/>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bab1e2ea8e467bcc.jpg"/>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c743fc32d7726aa6.jpg"/>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102ce50b19ac977b.jpg"/>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9cadc0e916b366f8.jpg"/>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image_6722fc794f1d57de.png"/>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2"/>
          <p:cNvPicPr>
            <a:picLocks noChangeAspect="1"/>
          </p:cNvPicPr>
          <p:nvPr/>
        </p:nvPicPr>
        <p:blipFill>
          <a:blip r:embed="rId2"/>
          <a:stretch>
            <a:fillRect/>
          </a:stretch>
        </p:blipFill>
        <p:spPr>
          <a:xfrm>
            <a:off x="0" y="0"/>
            <a:ext cx="12192000" cy="6858000"/>
          </a:xfrm>
          <a:prstGeom prst="rect">
            <a:avLst/>
          </a:prstGeom>
        </p:spPr>
      </p:pic>
      <p:sp>
        <p:nvSpPr>
          <p:cNvPr id="3" name="Rectangle 3"/>
          <p:cNvSpPr/>
          <p:nvPr/>
        </p:nvSpPr>
        <p:spPr>
          <a:xfrm>
            <a:off x="0" y="0"/>
            <a:ext cx="12192000" cy="6858000"/>
          </a:xfrm>
          <a:prstGeom prst="rect">
            <a:avLst/>
          </a:prstGeom>
          <a:solidFill>
            <a:srgbClr val="0B2E33">
              <a:alpha val="55000"/>
            </a:srgbClr>
          </a:solidFill>
          <a:ln>
            <a:noFill/>
          </a:ln>
        </p:spPr>
      </p:sp>
      <p:sp>
        <p:nvSpPr>
          <p:cNvPr id="4" name="Rectangle 4"/>
          <p:cNvSpPr/>
          <p:nvPr/>
        </p:nvSpPr>
        <p:spPr>
          <a:xfrm>
            <a:off x="762000" y="1409700"/>
            <a:ext cx="1619250" cy="342900"/>
          </a:xfrm>
          <a:prstGeom prst="rect">
            <a:avLst/>
          </a:prstGeom>
          <a:solidFill>
            <a:srgbClr val="47BCC6"/>
          </a:solidFill>
          <a:ln>
            <a:noFill/>
          </a:ln>
        </p:spPr>
      </p:sp>
      <p:sp>
        <p:nvSpPr>
          <p:cNvPr id="5" name="TextBox 5"/>
          <p:cNvSpPr txBox="1"/>
          <p:nvPr/>
        </p:nvSpPr>
        <p:spPr>
          <a:xfrm>
            <a:off x="889254" y="1518285"/>
            <a:ext cx="979246" cy="234696"/>
          </a:xfrm>
          <a:prstGeom prst="rect">
            <a:avLst/>
          </a:prstGeom>
          <a:noFill/>
          <a:ln>
            <a:noFill/>
          </a:ln>
        </p:spPr>
        <p:txBody>
          <a:bodyPr wrap="none" lIns="0" tIns="0" rIns="0" bIns="0" anchor="t" anchorCtr="0">
            <a:spAutoFit/>
          </a:bodyPr>
          <a:lstStyle/>
          <a:p>
            <a:pPr algn="l"/>
            <a:r>
              <a:rPr lang="en-US" sz="1200" b="1" spc="75" dirty="0">
                <a:solidFill>
                  <a:srgbClr val="FFFFFF"/>
                </a:solidFill>
                <a:latin typeface="Zen Kaku Gothic New"/>
                <a:ea typeface="Zen Kaku Gothic New"/>
                <a:cs typeface="Zen Kaku Gothic New"/>
              </a:rPr>
              <a:t>TRAINING</a:t>
            </a:r>
          </a:p>
        </p:txBody>
      </p:sp>
      <p:sp>
        <p:nvSpPr>
          <p:cNvPr id="6" name="TextBox 6"/>
          <p:cNvSpPr txBox="1"/>
          <p:nvPr/>
        </p:nvSpPr>
        <p:spPr>
          <a:xfrm>
            <a:off x="742950" y="2706052"/>
            <a:ext cx="6956365" cy="790575"/>
          </a:xfrm>
          <a:prstGeom prst="rect">
            <a:avLst/>
          </a:prstGeom>
          <a:noFill/>
          <a:ln>
            <a:noFill/>
          </a:ln>
        </p:spPr>
        <p:txBody>
          <a:bodyPr wrap="none" lIns="0" tIns="0" rIns="0" bIns="0" anchor="t" anchorCtr="0">
            <a:spAutoFit/>
          </a:bodyPr>
          <a:lstStyle/>
          <a:p>
            <a:pPr algn="l"/>
            <a:r>
              <a:rPr lang="zh-CN" sz="4050" b="1" dirty="0">
                <a:solidFill>
                  <a:srgbClr val="FFFFFF"/>
                </a:solidFill>
                <a:latin typeface="Zen Kaku Gothic New"/>
                <a:ea typeface="Zen Kaku Gothic New"/>
                <a:cs typeface="Zen Kaku Gothic New"/>
              </a:rPr>
              <a:t>生成AI 最新トレンド</a:t>
            </a:r>
          </a:p>
        </p:txBody>
      </p:sp>
      <p:sp>
        <p:nvSpPr>
          <p:cNvPr id="7" name="TextBox 7"/>
          <p:cNvSpPr txBox="1"/>
          <p:nvPr/>
        </p:nvSpPr>
        <p:spPr>
          <a:xfrm>
            <a:off x="750570" y="3433762"/>
            <a:ext cx="2655689" cy="440055"/>
          </a:xfrm>
          <a:prstGeom prst="rect">
            <a:avLst/>
          </a:prstGeom>
          <a:noFill/>
          <a:ln>
            <a:noFill/>
          </a:ln>
        </p:spPr>
        <p:txBody>
          <a:bodyPr wrap="none" lIns="0" tIns="0" rIns="0" bIns="0" anchor="t" anchorCtr="0">
            <a:spAutoFit/>
          </a:bodyPr>
          <a:lstStyle/>
          <a:p>
            <a:pPr algn="l"/>
            <a:r>
              <a:rPr lang="zh-CN" sz="2250" b="1" dirty="0">
                <a:solidFill>
                  <a:srgbClr val="A3DDE3"/>
                </a:solidFill>
                <a:latin typeface="Zen Kaku Gothic New"/>
                <a:ea typeface="Zen Kaku Gothic New"/>
                <a:cs typeface="Zen Kaku Gothic New"/>
              </a:rPr>
              <a:t>2026年8月時点</a:t>
            </a:r>
          </a:p>
        </p:txBody>
      </p:sp>
      <p:sp>
        <p:nvSpPr>
          <p:cNvPr id="8" name="Rectangle 8"/>
          <p:cNvSpPr/>
          <p:nvPr/>
        </p:nvSpPr>
        <p:spPr>
          <a:xfrm>
            <a:off x="762000" y="3943350"/>
            <a:ext cx="5715000" cy="19050"/>
          </a:xfrm>
          <a:prstGeom prst="rect">
            <a:avLst/>
          </a:prstGeom>
          <a:solidFill>
            <a:srgbClr val="47BCC6"/>
          </a:solidFill>
          <a:ln>
            <a:noFill/>
          </a:ln>
        </p:spPr>
      </p:sp>
      <p:sp>
        <p:nvSpPr>
          <p:cNvPr id="9" name="TextBox 9"/>
          <p:cNvSpPr txBox="1"/>
          <p:nvPr/>
        </p:nvSpPr>
        <p:spPr>
          <a:xfrm>
            <a:off x="753999" y="4363879"/>
            <a:ext cx="5515689" cy="308039"/>
          </a:xfrm>
          <a:prstGeom prst="rect">
            <a:avLst/>
          </a:prstGeom>
          <a:noFill/>
          <a:ln>
            <a:noFill/>
          </a:ln>
        </p:spPr>
        <p:txBody>
          <a:bodyPr wrap="none" lIns="0" tIns="0" rIns="0" bIns="0" anchor="t" anchorCtr="0">
            <a:spAutoFit/>
          </a:bodyPr>
          <a:lstStyle/>
          <a:p>
            <a:pPr algn="l"/>
            <a:r>
              <a:rPr lang="zh-CN" sz="1580" dirty="0">
                <a:solidFill>
                  <a:srgbClr val="E6E6E6"/>
                </a:solidFill>
                <a:latin typeface="Zen Kaku Gothic New"/>
                <a:ea typeface="Zen Kaku Gothic New"/>
                <a:cs typeface="Zen Kaku Gothic New"/>
              </a:rPr>
              <a:t>2026年8月21日 時点の公開情報にもとづきます</a:t>
            </a:r>
          </a:p>
        </p:txBody>
      </p:sp>
      <p:sp>
        <p:nvSpPr>
          <p:cNvPr id="10" name="TextBox 10"/>
          <p:cNvSpPr txBox="1"/>
          <p:nvPr/>
        </p:nvSpPr>
        <p:spPr>
          <a:xfrm>
            <a:off x="753999" y="4668679"/>
            <a:ext cx="3084219" cy="308039"/>
          </a:xfrm>
          <a:prstGeom prst="rect">
            <a:avLst/>
          </a:prstGeom>
          <a:noFill/>
          <a:ln>
            <a:noFill/>
          </a:ln>
        </p:spPr>
        <p:txBody>
          <a:bodyPr wrap="none" lIns="0" tIns="0" rIns="0" bIns="0" anchor="t" anchorCtr="0">
            <a:spAutoFit/>
          </a:bodyPr>
          <a:lstStyle/>
          <a:p>
            <a:pPr algn="l"/>
            <a:r>
              <a:rPr lang="zh-CN" sz="1580" dirty="0">
                <a:solidFill>
                  <a:srgbClr val="E6E6E6"/>
                </a:solidFill>
                <a:latin typeface="Zen Kaku Gothic New"/>
                <a:ea typeface="Zen Kaku Gothic New"/>
                <a:cs typeface="Zen Kaku Gothic New"/>
              </a:rPr>
              <a:t>講師 安田 光喜（Givery）</a:t>
            </a:r>
          </a:p>
        </p:txBody>
      </p:sp>
      <p:sp>
        <p:nvSpPr>
          <p:cNvPr id="11" name="Rectangle 11"/>
          <p:cNvSpPr/>
          <p:nvPr/>
        </p:nvSpPr>
        <p:spPr>
          <a:xfrm>
            <a:off x="0" y="5753100"/>
            <a:ext cx="12192000" cy="1104900"/>
          </a:xfrm>
          <a:prstGeom prst="rect">
            <a:avLst/>
          </a:prstGeom>
          <a:solidFill>
            <a:srgbClr val="FFFFFF"/>
          </a:solidFill>
          <a:ln>
            <a:noFill/>
          </a:ln>
        </p:spPr>
      </p:sp>
      <p:pic>
        <p:nvPicPr>
          <p:cNvPr id="12" name="Image 12"/>
          <p:cNvPicPr>
            <a:picLocks noChangeAspect="1"/>
          </p:cNvPicPr>
          <p:nvPr/>
        </p:nvPicPr>
        <p:blipFill>
          <a:blip r:embed="rId3"/>
          <a:stretch>
            <a:fillRect/>
          </a:stretch>
        </p:blipFill>
        <p:spPr>
          <a:xfrm>
            <a:off x="770735" y="5981700"/>
            <a:ext cx="1982779" cy="514350"/>
          </a:xfrm>
          <a:prstGeom prst="rect">
            <a:avLst/>
          </a:prstGeom>
        </p:spPr>
      </p:pic>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7371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収録ニュース一覧 1/4</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4980715"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先頭の4件は</a:t>
            </a:r>
            <a:r>
              <a:rPr lang="zh-CN" sz="2480" b="1" dirty="0">
                <a:solidFill>
                  <a:srgbClr val="264DBF"/>
                </a:solidFill>
                <a:latin typeface="Zen Kaku Gothic New"/>
                <a:ea typeface="Zen Kaku Gothic New"/>
                <a:cs typeface="Zen Kaku Gothic New"/>
              </a:rPr>
              <a:t>定番枠</a:t>
            </a:r>
            <a:r>
              <a:rPr lang="zh-CN" sz="2480" b="1" dirty="0">
                <a:solidFill>
                  <a:srgbClr val="000000"/>
                </a:solidFill>
                <a:latin typeface="Zen Kaku Gothic New"/>
                <a:ea typeface="Zen Kaku Gothic New"/>
                <a:cs typeface="Zen Kaku Gothic New"/>
              </a:rPr>
              <a:t>です。</a:t>
            </a:r>
          </a:p>
        </p:txBody>
      </p:sp>
      <p:sp>
        <p:nvSpPr>
          <p:cNvPr id="7" name="Rectangle 7"/>
          <p:cNvSpPr/>
          <p:nvPr/>
        </p:nvSpPr>
        <p:spPr>
          <a:xfrm>
            <a:off x="609600" y="2247900"/>
            <a:ext cx="10972800" cy="419100"/>
          </a:xfrm>
          <a:prstGeom prst="rect">
            <a:avLst/>
          </a:prstGeom>
          <a:solidFill>
            <a:srgbClr val="0B2E33"/>
          </a:solidFill>
          <a:ln>
            <a:noFill/>
          </a:ln>
        </p:spPr>
      </p:sp>
      <p:sp>
        <p:nvSpPr>
          <p:cNvPr id="8" name="TextBox 8"/>
          <p:cNvSpPr txBox="1"/>
          <p:nvPr/>
        </p:nvSpPr>
        <p:spPr>
          <a:xfrm>
            <a:off x="773811" y="2370296"/>
            <a:ext cx="296663"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No</a:t>
            </a:r>
          </a:p>
        </p:txBody>
      </p:sp>
      <p:sp>
        <p:nvSpPr>
          <p:cNvPr id="9" name="TextBox 9"/>
          <p:cNvSpPr txBox="1"/>
          <p:nvPr/>
        </p:nvSpPr>
        <p:spPr>
          <a:xfrm>
            <a:off x="1383411" y="2370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ニュース</a:t>
            </a:r>
          </a:p>
        </p:txBody>
      </p:sp>
      <p:sp>
        <p:nvSpPr>
          <p:cNvPr id="10" name="TextBox 10"/>
          <p:cNvSpPr txBox="1"/>
          <p:nvPr/>
        </p:nvSpPr>
        <p:spPr>
          <a:xfrm>
            <a:off x="6679311" y="2370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公開日</a:t>
            </a:r>
          </a:p>
        </p:txBody>
      </p:sp>
      <p:sp>
        <p:nvSpPr>
          <p:cNvPr id="11" name="TextBox 11"/>
          <p:cNvSpPr txBox="1"/>
          <p:nvPr/>
        </p:nvSpPr>
        <p:spPr>
          <a:xfrm>
            <a:off x="8546211" y="2370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提供社</a:t>
            </a:r>
          </a:p>
        </p:txBody>
      </p:sp>
      <p:sp>
        <p:nvSpPr>
          <p:cNvPr id="12" name="Rectangle 12"/>
          <p:cNvSpPr/>
          <p:nvPr/>
        </p:nvSpPr>
        <p:spPr>
          <a:xfrm>
            <a:off x="609600" y="2667000"/>
            <a:ext cx="10972800" cy="438150"/>
          </a:xfrm>
          <a:prstGeom prst="rect">
            <a:avLst/>
          </a:prstGeom>
          <a:solidFill>
            <a:srgbClr val="FFFFFF"/>
          </a:solidFill>
          <a:ln>
            <a:noFill/>
          </a:ln>
        </p:spPr>
      </p:sp>
      <p:sp>
        <p:nvSpPr>
          <p:cNvPr id="13" name="TextBox 13"/>
          <p:cNvSpPr txBox="1"/>
          <p:nvPr/>
        </p:nvSpPr>
        <p:spPr>
          <a:xfrm>
            <a:off x="773811" y="278939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a:t>
            </a:r>
          </a:p>
        </p:txBody>
      </p:sp>
      <p:sp>
        <p:nvSpPr>
          <p:cNvPr id="14" name="TextBox 14"/>
          <p:cNvSpPr txBox="1"/>
          <p:nvPr/>
        </p:nvSpPr>
        <p:spPr>
          <a:xfrm>
            <a:off x="1383411" y="2789396"/>
            <a:ext cx="45370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東大二次試験でAIが理三合格水準を突破</a:t>
            </a:r>
          </a:p>
        </p:txBody>
      </p:sp>
      <p:sp>
        <p:nvSpPr>
          <p:cNvPr id="15" name="TextBox 15"/>
          <p:cNvSpPr txBox="1"/>
          <p:nvPr/>
        </p:nvSpPr>
        <p:spPr>
          <a:xfrm>
            <a:off x="6679311" y="2789396"/>
            <a:ext cx="14966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2026年3月5日</a:t>
            </a:r>
          </a:p>
        </p:txBody>
      </p:sp>
      <p:sp>
        <p:nvSpPr>
          <p:cNvPr id="16" name="TextBox 16"/>
          <p:cNvSpPr txBox="1"/>
          <p:nvPr/>
        </p:nvSpPr>
        <p:spPr>
          <a:xfrm>
            <a:off x="8546211" y="2789396"/>
            <a:ext cx="166135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東進（ナガセ）</a:t>
            </a:r>
          </a:p>
        </p:txBody>
      </p:sp>
      <p:sp>
        <p:nvSpPr>
          <p:cNvPr id="17" name="Rectangle 17"/>
          <p:cNvSpPr/>
          <p:nvPr/>
        </p:nvSpPr>
        <p:spPr>
          <a:xfrm>
            <a:off x="609600" y="3105150"/>
            <a:ext cx="10972800" cy="438150"/>
          </a:xfrm>
          <a:prstGeom prst="rect">
            <a:avLst/>
          </a:prstGeom>
          <a:solidFill>
            <a:srgbClr val="F7F9FA"/>
          </a:solidFill>
          <a:ln>
            <a:noFill/>
          </a:ln>
        </p:spPr>
      </p:sp>
      <p:sp>
        <p:nvSpPr>
          <p:cNvPr id="18" name="TextBox 18"/>
          <p:cNvSpPr txBox="1"/>
          <p:nvPr/>
        </p:nvSpPr>
        <p:spPr>
          <a:xfrm>
            <a:off x="773811" y="322754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a:t>
            </a:r>
          </a:p>
        </p:txBody>
      </p:sp>
      <p:sp>
        <p:nvSpPr>
          <p:cNvPr id="19" name="TextBox 19"/>
          <p:cNvSpPr txBox="1"/>
          <p:nvPr/>
        </p:nvSpPr>
        <p:spPr>
          <a:xfrm>
            <a:off x="1383411" y="3227546"/>
            <a:ext cx="428367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医師国家試験でAIが受験生上位の得点</a:t>
            </a:r>
          </a:p>
        </p:txBody>
      </p:sp>
      <p:sp>
        <p:nvSpPr>
          <p:cNvPr id="20" name="TextBox 20"/>
          <p:cNvSpPr txBox="1"/>
          <p:nvPr/>
        </p:nvSpPr>
        <p:spPr>
          <a:xfrm>
            <a:off x="6679311" y="3227546"/>
            <a:ext cx="14966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2026年2月7日</a:t>
            </a:r>
          </a:p>
        </p:txBody>
      </p:sp>
      <p:sp>
        <p:nvSpPr>
          <p:cNvPr id="21" name="TextBox 21"/>
          <p:cNvSpPr txBox="1"/>
          <p:nvPr/>
        </p:nvSpPr>
        <p:spPr>
          <a:xfrm>
            <a:off x="8546211" y="3227546"/>
            <a:ext cx="21318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メディックメディア</a:t>
            </a:r>
          </a:p>
        </p:txBody>
      </p:sp>
      <p:sp>
        <p:nvSpPr>
          <p:cNvPr id="22" name="Rectangle 22"/>
          <p:cNvSpPr/>
          <p:nvPr/>
        </p:nvSpPr>
        <p:spPr>
          <a:xfrm>
            <a:off x="609600" y="3543300"/>
            <a:ext cx="10972800" cy="438150"/>
          </a:xfrm>
          <a:prstGeom prst="rect">
            <a:avLst/>
          </a:prstGeom>
          <a:solidFill>
            <a:srgbClr val="FFFFFF"/>
          </a:solidFill>
          <a:ln>
            <a:noFill/>
          </a:ln>
        </p:spPr>
      </p:sp>
      <p:sp>
        <p:nvSpPr>
          <p:cNvPr id="23" name="TextBox 23"/>
          <p:cNvSpPr txBox="1"/>
          <p:nvPr/>
        </p:nvSpPr>
        <p:spPr>
          <a:xfrm>
            <a:off x="773811" y="366569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3</a:t>
            </a:r>
          </a:p>
        </p:txBody>
      </p:sp>
      <p:sp>
        <p:nvSpPr>
          <p:cNvPr id="24" name="TextBox 24"/>
          <p:cNvSpPr txBox="1"/>
          <p:nvPr/>
        </p:nvSpPr>
        <p:spPr>
          <a:xfrm>
            <a:off x="1383411" y="3665696"/>
            <a:ext cx="416694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モデル内部に感情に対応する171の概念</a:t>
            </a:r>
          </a:p>
        </p:txBody>
      </p:sp>
      <p:sp>
        <p:nvSpPr>
          <p:cNvPr id="25" name="TextBox 25"/>
          <p:cNvSpPr txBox="1"/>
          <p:nvPr/>
        </p:nvSpPr>
        <p:spPr>
          <a:xfrm>
            <a:off x="6679311" y="3665696"/>
            <a:ext cx="14966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2026年4月2日</a:t>
            </a:r>
          </a:p>
        </p:txBody>
      </p:sp>
      <p:sp>
        <p:nvSpPr>
          <p:cNvPr id="26" name="TextBox 26"/>
          <p:cNvSpPr txBox="1"/>
          <p:nvPr/>
        </p:nvSpPr>
        <p:spPr>
          <a:xfrm>
            <a:off x="8546211" y="3665696"/>
            <a:ext cx="1129686"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Anthropic</a:t>
            </a:r>
          </a:p>
        </p:txBody>
      </p:sp>
      <p:sp>
        <p:nvSpPr>
          <p:cNvPr id="27" name="Rectangle 27"/>
          <p:cNvSpPr/>
          <p:nvPr/>
        </p:nvSpPr>
        <p:spPr>
          <a:xfrm>
            <a:off x="609600" y="3981450"/>
            <a:ext cx="10972800" cy="438150"/>
          </a:xfrm>
          <a:prstGeom prst="rect">
            <a:avLst/>
          </a:prstGeom>
          <a:solidFill>
            <a:srgbClr val="F7F9FA"/>
          </a:solidFill>
          <a:ln>
            <a:noFill/>
          </a:ln>
        </p:spPr>
      </p:sp>
      <p:sp>
        <p:nvSpPr>
          <p:cNvPr id="28" name="TextBox 28"/>
          <p:cNvSpPr txBox="1"/>
          <p:nvPr/>
        </p:nvSpPr>
        <p:spPr>
          <a:xfrm>
            <a:off x="773811" y="410384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4</a:t>
            </a:r>
          </a:p>
        </p:txBody>
      </p:sp>
      <p:sp>
        <p:nvSpPr>
          <p:cNvPr id="29" name="TextBox 29"/>
          <p:cNvSpPr txBox="1"/>
          <p:nvPr/>
        </p:nvSpPr>
        <p:spPr>
          <a:xfrm>
            <a:off x="1383411" y="4103846"/>
            <a:ext cx="37787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自分の内部状態に気づく能力を確認</a:t>
            </a:r>
          </a:p>
        </p:txBody>
      </p:sp>
      <p:sp>
        <p:nvSpPr>
          <p:cNvPr id="30" name="TextBox 30"/>
          <p:cNvSpPr txBox="1"/>
          <p:nvPr/>
        </p:nvSpPr>
        <p:spPr>
          <a:xfrm>
            <a:off x="6679311" y="4103846"/>
            <a:ext cx="17554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2025年10月29日</a:t>
            </a:r>
          </a:p>
        </p:txBody>
      </p:sp>
      <p:sp>
        <p:nvSpPr>
          <p:cNvPr id="31" name="TextBox 31"/>
          <p:cNvSpPr txBox="1"/>
          <p:nvPr/>
        </p:nvSpPr>
        <p:spPr>
          <a:xfrm>
            <a:off x="8546211" y="4103846"/>
            <a:ext cx="1129686"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Anthropic</a:t>
            </a:r>
          </a:p>
        </p:txBody>
      </p:sp>
      <p:sp>
        <p:nvSpPr>
          <p:cNvPr id="32" name="Rectangle 32"/>
          <p:cNvSpPr/>
          <p:nvPr/>
        </p:nvSpPr>
        <p:spPr>
          <a:xfrm>
            <a:off x="609600" y="4419600"/>
            <a:ext cx="10972800" cy="438150"/>
          </a:xfrm>
          <a:prstGeom prst="rect">
            <a:avLst/>
          </a:prstGeom>
          <a:solidFill>
            <a:srgbClr val="FFFFFF"/>
          </a:solidFill>
          <a:ln>
            <a:noFill/>
          </a:ln>
        </p:spPr>
      </p:sp>
      <p:sp>
        <p:nvSpPr>
          <p:cNvPr id="33" name="TextBox 33"/>
          <p:cNvSpPr txBox="1"/>
          <p:nvPr/>
        </p:nvSpPr>
        <p:spPr>
          <a:xfrm>
            <a:off x="773811" y="454199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5</a:t>
            </a:r>
          </a:p>
        </p:txBody>
      </p:sp>
      <p:sp>
        <p:nvSpPr>
          <p:cNvPr id="34" name="TextBox 34"/>
          <p:cNvSpPr txBox="1"/>
          <p:nvPr/>
        </p:nvSpPr>
        <p:spPr>
          <a:xfrm>
            <a:off x="1383411" y="4541996"/>
            <a:ext cx="392033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AIエージェント協働機能 Slack Code</a:t>
            </a:r>
          </a:p>
        </p:txBody>
      </p:sp>
      <p:sp>
        <p:nvSpPr>
          <p:cNvPr id="35" name="TextBox 35"/>
          <p:cNvSpPr txBox="1"/>
          <p:nvPr/>
        </p:nvSpPr>
        <p:spPr>
          <a:xfrm>
            <a:off x="6679311" y="45419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2026年8月20日</a:t>
            </a:r>
          </a:p>
        </p:txBody>
      </p:sp>
      <p:sp>
        <p:nvSpPr>
          <p:cNvPr id="36" name="TextBox 36"/>
          <p:cNvSpPr txBox="1"/>
          <p:nvPr/>
        </p:nvSpPr>
        <p:spPr>
          <a:xfrm>
            <a:off x="8546211" y="4541996"/>
            <a:ext cx="23318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Slack（Salesforce）</a:t>
            </a:r>
          </a:p>
        </p:txBody>
      </p:sp>
      <p:sp>
        <p:nvSpPr>
          <p:cNvPr id="37" name="Rectangle 37"/>
          <p:cNvSpPr/>
          <p:nvPr/>
        </p:nvSpPr>
        <p:spPr>
          <a:xfrm>
            <a:off x="609600" y="4857750"/>
            <a:ext cx="10972800" cy="438150"/>
          </a:xfrm>
          <a:prstGeom prst="rect">
            <a:avLst/>
          </a:prstGeom>
          <a:solidFill>
            <a:srgbClr val="F7F9FA"/>
          </a:solidFill>
          <a:ln>
            <a:noFill/>
          </a:ln>
        </p:spPr>
      </p:sp>
      <p:sp>
        <p:nvSpPr>
          <p:cNvPr id="38" name="TextBox 38"/>
          <p:cNvSpPr txBox="1"/>
          <p:nvPr/>
        </p:nvSpPr>
        <p:spPr>
          <a:xfrm>
            <a:off x="773811" y="498014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6</a:t>
            </a:r>
          </a:p>
        </p:txBody>
      </p:sp>
      <p:sp>
        <p:nvSpPr>
          <p:cNvPr id="39" name="TextBox 39"/>
          <p:cNvSpPr txBox="1"/>
          <p:nvPr/>
        </p:nvSpPr>
        <p:spPr>
          <a:xfrm>
            <a:off x="1383411" y="4980146"/>
            <a:ext cx="477929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ChatGPTの反論で道徳的判断の3割超が反転</a:t>
            </a:r>
          </a:p>
        </p:txBody>
      </p:sp>
      <p:sp>
        <p:nvSpPr>
          <p:cNvPr id="40" name="TextBox 40"/>
          <p:cNvSpPr txBox="1"/>
          <p:nvPr/>
        </p:nvSpPr>
        <p:spPr>
          <a:xfrm>
            <a:off x="6679311" y="498014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2026年8月18日</a:t>
            </a:r>
          </a:p>
        </p:txBody>
      </p:sp>
      <p:sp>
        <p:nvSpPr>
          <p:cNvPr id="41" name="TextBox 41"/>
          <p:cNvSpPr txBox="1"/>
          <p:nvPr/>
        </p:nvSpPr>
        <p:spPr>
          <a:xfrm>
            <a:off x="8546211" y="4980146"/>
            <a:ext cx="9555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神戸大学</a:t>
            </a:r>
          </a:p>
        </p:txBody>
      </p:sp>
      <p:sp>
        <p:nvSpPr>
          <p:cNvPr id="42" name="Rectangle 42"/>
          <p:cNvSpPr/>
          <p:nvPr/>
        </p:nvSpPr>
        <p:spPr>
          <a:xfrm>
            <a:off x="609600" y="5295900"/>
            <a:ext cx="10972800" cy="438150"/>
          </a:xfrm>
          <a:prstGeom prst="rect">
            <a:avLst/>
          </a:prstGeom>
          <a:solidFill>
            <a:srgbClr val="FFFFFF"/>
          </a:solidFill>
          <a:ln>
            <a:noFill/>
          </a:ln>
        </p:spPr>
      </p:sp>
      <p:sp>
        <p:nvSpPr>
          <p:cNvPr id="43" name="TextBox 43"/>
          <p:cNvSpPr txBox="1"/>
          <p:nvPr/>
        </p:nvSpPr>
        <p:spPr>
          <a:xfrm>
            <a:off x="773811" y="541829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7</a:t>
            </a:r>
          </a:p>
        </p:txBody>
      </p:sp>
      <p:sp>
        <p:nvSpPr>
          <p:cNvPr id="44" name="TextBox 44"/>
          <p:cNvSpPr txBox="1"/>
          <p:nvPr/>
        </p:nvSpPr>
        <p:spPr>
          <a:xfrm>
            <a:off x="1383411" y="5418296"/>
            <a:ext cx="612238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OpenAIのデータセンターに最大1,050億ドルの債務保証</a:t>
            </a:r>
          </a:p>
        </p:txBody>
      </p:sp>
      <p:sp>
        <p:nvSpPr>
          <p:cNvPr id="45" name="TextBox 45"/>
          <p:cNvSpPr txBox="1"/>
          <p:nvPr/>
        </p:nvSpPr>
        <p:spPr>
          <a:xfrm>
            <a:off x="6679311" y="54182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2026年8月17日</a:t>
            </a:r>
          </a:p>
        </p:txBody>
      </p:sp>
      <p:sp>
        <p:nvSpPr>
          <p:cNvPr id="46" name="TextBox 46"/>
          <p:cNvSpPr txBox="1"/>
          <p:nvPr/>
        </p:nvSpPr>
        <p:spPr>
          <a:xfrm>
            <a:off x="8546211" y="5418296"/>
            <a:ext cx="723900"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NVIDIA</a:t>
            </a:r>
          </a:p>
        </p:txBody>
      </p:sp>
      <p:sp>
        <p:nvSpPr>
          <p:cNvPr id="47" name="Rectangle 47"/>
          <p:cNvSpPr/>
          <p:nvPr/>
        </p:nvSpPr>
        <p:spPr>
          <a:xfrm>
            <a:off x="609600" y="5734050"/>
            <a:ext cx="10972800" cy="438150"/>
          </a:xfrm>
          <a:prstGeom prst="rect">
            <a:avLst/>
          </a:prstGeom>
          <a:solidFill>
            <a:srgbClr val="F7F9FA"/>
          </a:solidFill>
          <a:ln>
            <a:noFill/>
          </a:ln>
        </p:spPr>
      </p:sp>
      <p:sp>
        <p:nvSpPr>
          <p:cNvPr id="48" name="TextBox 48"/>
          <p:cNvSpPr txBox="1"/>
          <p:nvPr/>
        </p:nvSpPr>
        <p:spPr>
          <a:xfrm>
            <a:off x="773811" y="585644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8</a:t>
            </a:r>
          </a:p>
        </p:txBody>
      </p:sp>
      <p:sp>
        <p:nvSpPr>
          <p:cNvPr id="49" name="TextBox 49"/>
          <p:cNvSpPr txBox="1"/>
          <p:nvPr/>
        </p:nvSpPr>
        <p:spPr>
          <a:xfrm>
            <a:off x="1383411" y="5856446"/>
            <a:ext cx="418233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IPOに照準、早ければ2026年9〜10月</a:t>
            </a:r>
          </a:p>
        </p:txBody>
      </p:sp>
      <p:sp>
        <p:nvSpPr>
          <p:cNvPr id="50" name="TextBox 50"/>
          <p:cNvSpPr txBox="1"/>
          <p:nvPr/>
        </p:nvSpPr>
        <p:spPr>
          <a:xfrm>
            <a:off x="6679311" y="585644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2026年8月10日</a:t>
            </a:r>
          </a:p>
        </p:txBody>
      </p:sp>
      <p:sp>
        <p:nvSpPr>
          <p:cNvPr id="51" name="TextBox 51"/>
          <p:cNvSpPr txBox="1"/>
          <p:nvPr/>
        </p:nvSpPr>
        <p:spPr>
          <a:xfrm>
            <a:off x="8546211" y="5856446"/>
            <a:ext cx="1129686"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Anthropic</a:t>
            </a:r>
          </a:p>
        </p:txBody>
      </p:sp>
      <p:sp>
        <p:nvSpPr>
          <p:cNvPr id="52" name="Line 52"/>
          <p:cNvSpPr/>
          <p:nvPr/>
        </p:nvSpPr>
        <p:spPr>
          <a:xfrm>
            <a:off x="1219200" y="2667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3" name="Line 53"/>
          <p:cNvSpPr/>
          <p:nvPr/>
        </p:nvSpPr>
        <p:spPr>
          <a:xfrm>
            <a:off x="6515100" y="2667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4" name="Line 54"/>
          <p:cNvSpPr/>
          <p:nvPr/>
        </p:nvSpPr>
        <p:spPr>
          <a:xfrm>
            <a:off x="8382000" y="2667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5" name="Rectangle 55"/>
          <p:cNvSpPr/>
          <p:nvPr/>
        </p:nvSpPr>
        <p:spPr>
          <a:xfrm>
            <a:off x="609600" y="2667000"/>
            <a:ext cx="10972800" cy="3505200"/>
          </a:xfrm>
          <a:prstGeom prst="rect">
            <a:avLst/>
          </a:prstGeom>
          <a:noFill/>
          <a:ln w="9525">
            <a:solidFill>
              <a:srgbClr val="E3E7EA"/>
            </a:solidFill>
          </a:ln>
        </p:spPr>
      </p:sp>
      <p:sp>
        <p:nvSpPr>
          <p:cNvPr id="56" name="TextBox 5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57" name="TextBox 57"/>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a:t>
            </a: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7371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収録ニュース一覧 2/4</a:t>
            </a:r>
          </a:p>
        </p:txBody>
      </p:sp>
      <p:sp>
        <p:nvSpPr>
          <p:cNvPr id="5" name="Rectangle 5"/>
          <p:cNvSpPr/>
          <p:nvPr/>
        </p:nvSpPr>
        <p:spPr>
          <a:xfrm>
            <a:off x="609600" y="1028700"/>
            <a:ext cx="10972800" cy="19050"/>
          </a:xfrm>
          <a:prstGeom prst="rect">
            <a:avLst/>
          </a:prstGeom>
          <a:solidFill>
            <a:srgbClr val="A3DDE3"/>
          </a:solidFill>
          <a:ln>
            <a:noFill/>
          </a:ln>
        </p:spPr>
      </p:sp>
      <p:sp>
        <p:nvSpPr>
          <p:cNvPr id="6" name="Rectangle 6"/>
          <p:cNvSpPr/>
          <p:nvPr/>
        </p:nvSpPr>
        <p:spPr>
          <a:xfrm>
            <a:off x="609600" y="1866900"/>
            <a:ext cx="10972800" cy="419100"/>
          </a:xfrm>
          <a:prstGeom prst="rect">
            <a:avLst/>
          </a:prstGeom>
          <a:solidFill>
            <a:srgbClr val="0B2E33"/>
          </a:solidFill>
          <a:ln>
            <a:noFill/>
          </a:ln>
        </p:spPr>
      </p:sp>
      <p:sp>
        <p:nvSpPr>
          <p:cNvPr id="7" name="TextBox 7"/>
          <p:cNvSpPr txBox="1"/>
          <p:nvPr/>
        </p:nvSpPr>
        <p:spPr>
          <a:xfrm>
            <a:off x="773811" y="1989296"/>
            <a:ext cx="296663"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No</a:t>
            </a:r>
          </a:p>
        </p:txBody>
      </p:sp>
      <p:sp>
        <p:nvSpPr>
          <p:cNvPr id="8" name="TextBox 8"/>
          <p:cNvSpPr txBox="1"/>
          <p:nvPr/>
        </p:nvSpPr>
        <p:spPr>
          <a:xfrm>
            <a:off x="1383411" y="1989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ニュース</a:t>
            </a:r>
          </a:p>
        </p:txBody>
      </p:sp>
      <p:sp>
        <p:nvSpPr>
          <p:cNvPr id="9" name="TextBox 9"/>
          <p:cNvSpPr txBox="1"/>
          <p:nvPr/>
        </p:nvSpPr>
        <p:spPr>
          <a:xfrm>
            <a:off x="6679311" y="1989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公開日</a:t>
            </a:r>
          </a:p>
        </p:txBody>
      </p:sp>
      <p:sp>
        <p:nvSpPr>
          <p:cNvPr id="10" name="TextBox 10"/>
          <p:cNvSpPr txBox="1"/>
          <p:nvPr/>
        </p:nvSpPr>
        <p:spPr>
          <a:xfrm>
            <a:off x="8546211" y="1989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提供社</a:t>
            </a:r>
          </a:p>
        </p:txBody>
      </p:sp>
      <p:sp>
        <p:nvSpPr>
          <p:cNvPr id="11" name="Rectangle 11"/>
          <p:cNvSpPr/>
          <p:nvPr/>
        </p:nvSpPr>
        <p:spPr>
          <a:xfrm>
            <a:off x="609600" y="2286000"/>
            <a:ext cx="10972800" cy="438150"/>
          </a:xfrm>
          <a:prstGeom prst="rect">
            <a:avLst/>
          </a:prstGeom>
          <a:solidFill>
            <a:srgbClr val="FFFFFF"/>
          </a:solidFill>
          <a:ln>
            <a:noFill/>
          </a:ln>
        </p:spPr>
      </p:sp>
      <p:sp>
        <p:nvSpPr>
          <p:cNvPr id="12" name="TextBox 12"/>
          <p:cNvSpPr txBox="1"/>
          <p:nvPr/>
        </p:nvSpPr>
        <p:spPr>
          <a:xfrm>
            <a:off x="773811" y="2408396"/>
            <a:ext cx="15034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9</a:t>
            </a:r>
          </a:p>
        </p:txBody>
      </p:sp>
      <p:sp>
        <p:nvSpPr>
          <p:cNvPr id="13" name="TextBox 13"/>
          <p:cNvSpPr txBox="1"/>
          <p:nvPr/>
        </p:nvSpPr>
        <p:spPr>
          <a:xfrm>
            <a:off x="1383411" y="2408396"/>
            <a:ext cx="445329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Muse Glimmer 30B を Apache 2.0 で公開</a:t>
            </a:r>
          </a:p>
        </p:txBody>
      </p:sp>
      <p:sp>
        <p:nvSpPr>
          <p:cNvPr id="14" name="TextBox 14"/>
          <p:cNvSpPr txBox="1"/>
          <p:nvPr/>
        </p:nvSpPr>
        <p:spPr>
          <a:xfrm>
            <a:off x="6679311" y="24083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2026年8月10日</a:t>
            </a:r>
          </a:p>
        </p:txBody>
      </p:sp>
      <p:sp>
        <p:nvSpPr>
          <p:cNvPr id="15" name="TextBox 15"/>
          <p:cNvSpPr txBox="1"/>
          <p:nvPr/>
        </p:nvSpPr>
        <p:spPr>
          <a:xfrm>
            <a:off x="8546211" y="2408396"/>
            <a:ext cx="58997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Meta</a:t>
            </a:r>
          </a:p>
        </p:txBody>
      </p:sp>
      <p:sp>
        <p:nvSpPr>
          <p:cNvPr id="16" name="Rectangle 16"/>
          <p:cNvSpPr/>
          <p:nvPr/>
        </p:nvSpPr>
        <p:spPr>
          <a:xfrm>
            <a:off x="609600" y="2724150"/>
            <a:ext cx="10972800" cy="438150"/>
          </a:xfrm>
          <a:prstGeom prst="rect">
            <a:avLst/>
          </a:prstGeom>
          <a:solidFill>
            <a:srgbClr val="F7F9FA"/>
          </a:solidFill>
          <a:ln>
            <a:noFill/>
          </a:ln>
        </p:spPr>
      </p:sp>
      <p:sp>
        <p:nvSpPr>
          <p:cNvPr id="17" name="TextBox 17"/>
          <p:cNvSpPr txBox="1"/>
          <p:nvPr/>
        </p:nvSpPr>
        <p:spPr>
          <a:xfrm>
            <a:off x="773811" y="28465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10</a:t>
            </a:r>
          </a:p>
        </p:txBody>
      </p:sp>
      <p:sp>
        <p:nvSpPr>
          <p:cNvPr id="18" name="TextBox 18"/>
          <p:cNvSpPr txBox="1"/>
          <p:nvPr/>
        </p:nvSpPr>
        <p:spPr>
          <a:xfrm>
            <a:off x="1383411" y="2846546"/>
            <a:ext cx="39202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次期モデル Astra の一部開発を停止</a:t>
            </a:r>
          </a:p>
        </p:txBody>
      </p:sp>
      <p:sp>
        <p:nvSpPr>
          <p:cNvPr id="19" name="TextBox 19"/>
          <p:cNvSpPr txBox="1"/>
          <p:nvPr/>
        </p:nvSpPr>
        <p:spPr>
          <a:xfrm>
            <a:off x="6679311" y="2846546"/>
            <a:ext cx="14966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2026年8月7日</a:t>
            </a:r>
          </a:p>
        </p:txBody>
      </p:sp>
      <p:sp>
        <p:nvSpPr>
          <p:cNvPr id="20" name="TextBox 20"/>
          <p:cNvSpPr txBox="1"/>
          <p:nvPr/>
        </p:nvSpPr>
        <p:spPr>
          <a:xfrm>
            <a:off x="8546211" y="2846546"/>
            <a:ext cx="808506"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OpenAI</a:t>
            </a:r>
          </a:p>
        </p:txBody>
      </p:sp>
      <p:sp>
        <p:nvSpPr>
          <p:cNvPr id="21" name="Rectangle 21"/>
          <p:cNvSpPr/>
          <p:nvPr/>
        </p:nvSpPr>
        <p:spPr>
          <a:xfrm>
            <a:off x="609600" y="3162300"/>
            <a:ext cx="10972800" cy="438150"/>
          </a:xfrm>
          <a:prstGeom prst="rect">
            <a:avLst/>
          </a:prstGeom>
          <a:solidFill>
            <a:srgbClr val="FFFFFF"/>
          </a:solidFill>
          <a:ln>
            <a:noFill/>
          </a:ln>
        </p:spPr>
      </p:sp>
      <p:sp>
        <p:nvSpPr>
          <p:cNvPr id="22" name="TextBox 22"/>
          <p:cNvSpPr txBox="1"/>
          <p:nvPr/>
        </p:nvSpPr>
        <p:spPr>
          <a:xfrm>
            <a:off x="773811" y="32846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11</a:t>
            </a:r>
          </a:p>
        </p:txBody>
      </p:sp>
      <p:sp>
        <p:nvSpPr>
          <p:cNvPr id="23" name="TextBox 23"/>
          <p:cNvSpPr txBox="1"/>
          <p:nvPr/>
        </p:nvSpPr>
        <p:spPr>
          <a:xfrm>
            <a:off x="1383411" y="3284696"/>
            <a:ext cx="42492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「声」の無断利用に民事責任の解釈指針</a:t>
            </a:r>
          </a:p>
        </p:txBody>
      </p:sp>
      <p:sp>
        <p:nvSpPr>
          <p:cNvPr id="24" name="TextBox 24"/>
          <p:cNvSpPr txBox="1"/>
          <p:nvPr/>
        </p:nvSpPr>
        <p:spPr>
          <a:xfrm>
            <a:off x="6679311" y="3284696"/>
            <a:ext cx="14966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2026年8月7日</a:t>
            </a:r>
          </a:p>
        </p:txBody>
      </p:sp>
      <p:sp>
        <p:nvSpPr>
          <p:cNvPr id="25" name="TextBox 25"/>
          <p:cNvSpPr txBox="1"/>
          <p:nvPr/>
        </p:nvSpPr>
        <p:spPr>
          <a:xfrm>
            <a:off x="8546211" y="3284696"/>
            <a:ext cx="7202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法務省</a:t>
            </a:r>
          </a:p>
        </p:txBody>
      </p:sp>
      <p:sp>
        <p:nvSpPr>
          <p:cNvPr id="26" name="Rectangle 26"/>
          <p:cNvSpPr/>
          <p:nvPr/>
        </p:nvSpPr>
        <p:spPr>
          <a:xfrm>
            <a:off x="609600" y="3600450"/>
            <a:ext cx="10972800" cy="438150"/>
          </a:xfrm>
          <a:prstGeom prst="rect">
            <a:avLst/>
          </a:prstGeom>
          <a:solidFill>
            <a:srgbClr val="F7F9FA"/>
          </a:solidFill>
          <a:ln>
            <a:noFill/>
          </a:ln>
        </p:spPr>
      </p:sp>
      <p:sp>
        <p:nvSpPr>
          <p:cNvPr id="27" name="TextBox 27"/>
          <p:cNvSpPr txBox="1"/>
          <p:nvPr/>
        </p:nvSpPr>
        <p:spPr>
          <a:xfrm>
            <a:off x="773811" y="37228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12</a:t>
            </a:r>
          </a:p>
        </p:txBody>
      </p:sp>
      <p:sp>
        <p:nvSpPr>
          <p:cNvPr id="28" name="TextBox 28"/>
          <p:cNvSpPr txBox="1"/>
          <p:nvPr/>
        </p:nvSpPr>
        <p:spPr>
          <a:xfrm>
            <a:off x="1383411" y="3722846"/>
            <a:ext cx="518312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AIガバナンス第三者認証「C認証」の運用開始</a:t>
            </a:r>
          </a:p>
        </p:txBody>
      </p:sp>
      <p:sp>
        <p:nvSpPr>
          <p:cNvPr id="29" name="TextBox 29"/>
          <p:cNvSpPr txBox="1"/>
          <p:nvPr/>
        </p:nvSpPr>
        <p:spPr>
          <a:xfrm>
            <a:off x="6679311" y="3722846"/>
            <a:ext cx="14966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2026年8月4日</a:t>
            </a:r>
          </a:p>
        </p:txBody>
      </p:sp>
      <p:sp>
        <p:nvSpPr>
          <p:cNvPr id="30" name="TextBox 30"/>
          <p:cNvSpPr txBox="1"/>
          <p:nvPr/>
        </p:nvSpPr>
        <p:spPr>
          <a:xfrm>
            <a:off x="8546211" y="3722846"/>
            <a:ext cx="30729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日本ディープラーニング協会</a:t>
            </a:r>
          </a:p>
        </p:txBody>
      </p:sp>
      <p:sp>
        <p:nvSpPr>
          <p:cNvPr id="31" name="Rectangle 31"/>
          <p:cNvSpPr/>
          <p:nvPr/>
        </p:nvSpPr>
        <p:spPr>
          <a:xfrm>
            <a:off x="609600" y="4038600"/>
            <a:ext cx="10972800" cy="438150"/>
          </a:xfrm>
          <a:prstGeom prst="rect">
            <a:avLst/>
          </a:prstGeom>
          <a:solidFill>
            <a:srgbClr val="FFFFFF"/>
          </a:solidFill>
          <a:ln>
            <a:noFill/>
          </a:ln>
        </p:spPr>
      </p:sp>
      <p:sp>
        <p:nvSpPr>
          <p:cNvPr id="32" name="TextBox 32"/>
          <p:cNvSpPr txBox="1"/>
          <p:nvPr/>
        </p:nvSpPr>
        <p:spPr>
          <a:xfrm>
            <a:off x="773811" y="41609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13</a:t>
            </a:r>
          </a:p>
        </p:txBody>
      </p:sp>
      <p:sp>
        <p:nvSpPr>
          <p:cNvPr id="33" name="TextBox 33"/>
          <p:cNvSpPr txBox="1"/>
          <p:nvPr/>
        </p:nvSpPr>
        <p:spPr>
          <a:xfrm>
            <a:off x="1383411" y="4160996"/>
            <a:ext cx="448637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EU AI法 第50条の透明性義務が適用開始</a:t>
            </a:r>
          </a:p>
        </p:txBody>
      </p:sp>
      <p:sp>
        <p:nvSpPr>
          <p:cNvPr id="34" name="TextBox 34"/>
          <p:cNvSpPr txBox="1"/>
          <p:nvPr/>
        </p:nvSpPr>
        <p:spPr>
          <a:xfrm>
            <a:off x="6679311" y="4160996"/>
            <a:ext cx="14966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2026年8月2日</a:t>
            </a:r>
          </a:p>
        </p:txBody>
      </p:sp>
      <p:sp>
        <p:nvSpPr>
          <p:cNvPr id="35" name="TextBox 35"/>
          <p:cNvSpPr txBox="1"/>
          <p:nvPr/>
        </p:nvSpPr>
        <p:spPr>
          <a:xfrm>
            <a:off x="8546211" y="4160996"/>
            <a:ext cx="9555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欧州連合</a:t>
            </a:r>
          </a:p>
        </p:txBody>
      </p:sp>
      <p:sp>
        <p:nvSpPr>
          <p:cNvPr id="36" name="Rectangle 36"/>
          <p:cNvSpPr/>
          <p:nvPr/>
        </p:nvSpPr>
        <p:spPr>
          <a:xfrm>
            <a:off x="609600" y="4476750"/>
            <a:ext cx="10972800" cy="438150"/>
          </a:xfrm>
          <a:prstGeom prst="rect">
            <a:avLst/>
          </a:prstGeom>
          <a:solidFill>
            <a:srgbClr val="F7F9FA"/>
          </a:solidFill>
          <a:ln>
            <a:noFill/>
          </a:ln>
        </p:spPr>
      </p:sp>
      <p:sp>
        <p:nvSpPr>
          <p:cNvPr id="37" name="TextBox 37"/>
          <p:cNvSpPr txBox="1"/>
          <p:nvPr/>
        </p:nvSpPr>
        <p:spPr>
          <a:xfrm>
            <a:off x="773811" y="45991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14</a:t>
            </a:r>
          </a:p>
        </p:txBody>
      </p:sp>
      <p:sp>
        <p:nvSpPr>
          <p:cNvPr id="38" name="TextBox 38"/>
          <p:cNvSpPr txBox="1"/>
          <p:nvPr/>
        </p:nvSpPr>
        <p:spPr>
          <a:xfrm>
            <a:off x="1383411" y="4599146"/>
            <a:ext cx="406530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ゲームの品質テストをGeminiで自動化</a:t>
            </a:r>
          </a:p>
        </p:txBody>
      </p:sp>
      <p:sp>
        <p:nvSpPr>
          <p:cNvPr id="39" name="TextBox 39"/>
          <p:cNvSpPr txBox="1"/>
          <p:nvPr/>
        </p:nvSpPr>
        <p:spPr>
          <a:xfrm>
            <a:off x="6679311" y="459914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2026年7月30日</a:t>
            </a:r>
          </a:p>
        </p:txBody>
      </p:sp>
      <p:sp>
        <p:nvSpPr>
          <p:cNvPr id="40" name="TextBox 40"/>
          <p:cNvSpPr txBox="1"/>
          <p:nvPr/>
        </p:nvSpPr>
        <p:spPr>
          <a:xfrm>
            <a:off x="8546211" y="459914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スクウェア・エニックス</a:t>
            </a:r>
          </a:p>
        </p:txBody>
      </p:sp>
      <p:sp>
        <p:nvSpPr>
          <p:cNvPr id="41" name="Rectangle 41"/>
          <p:cNvSpPr/>
          <p:nvPr/>
        </p:nvSpPr>
        <p:spPr>
          <a:xfrm>
            <a:off x="609600" y="4914900"/>
            <a:ext cx="10972800" cy="438150"/>
          </a:xfrm>
          <a:prstGeom prst="rect">
            <a:avLst/>
          </a:prstGeom>
          <a:solidFill>
            <a:srgbClr val="FFFFFF"/>
          </a:solidFill>
          <a:ln>
            <a:noFill/>
          </a:ln>
        </p:spPr>
      </p:sp>
      <p:sp>
        <p:nvSpPr>
          <p:cNvPr id="42" name="TextBox 42"/>
          <p:cNvSpPr txBox="1"/>
          <p:nvPr/>
        </p:nvSpPr>
        <p:spPr>
          <a:xfrm>
            <a:off x="773811" y="50372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15</a:t>
            </a:r>
          </a:p>
        </p:txBody>
      </p:sp>
      <p:sp>
        <p:nvSpPr>
          <p:cNvPr id="43" name="TextBox 43"/>
          <p:cNvSpPr txBox="1"/>
          <p:nvPr/>
        </p:nvSpPr>
        <p:spPr>
          <a:xfrm>
            <a:off x="1383411" y="5037296"/>
            <a:ext cx="32702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米政府にAI開発の減速を要請</a:t>
            </a:r>
          </a:p>
        </p:txBody>
      </p:sp>
      <p:sp>
        <p:nvSpPr>
          <p:cNvPr id="44" name="TextBox 44"/>
          <p:cNvSpPr txBox="1"/>
          <p:nvPr/>
        </p:nvSpPr>
        <p:spPr>
          <a:xfrm>
            <a:off x="6679311" y="50372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2026年7月29日</a:t>
            </a:r>
          </a:p>
        </p:txBody>
      </p:sp>
      <p:sp>
        <p:nvSpPr>
          <p:cNvPr id="45" name="TextBox 45"/>
          <p:cNvSpPr txBox="1"/>
          <p:nvPr/>
        </p:nvSpPr>
        <p:spPr>
          <a:xfrm>
            <a:off x="8546211" y="5037296"/>
            <a:ext cx="808506"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OpenAI</a:t>
            </a:r>
          </a:p>
        </p:txBody>
      </p:sp>
      <p:sp>
        <p:nvSpPr>
          <p:cNvPr id="46" name="Rectangle 46"/>
          <p:cNvSpPr/>
          <p:nvPr/>
        </p:nvSpPr>
        <p:spPr>
          <a:xfrm>
            <a:off x="609600" y="5353050"/>
            <a:ext cx="10972800" cy="438150"/>
          </a:xfrm>
          <a:prstGeom prst="rect">
            <a:avLst/>
          </a:prstGeom>
          <a:solidFill>
            <a:srgbClr val="F7F9FA"/>
          </a:solidFill>
          <a:ln>
            <a:noFill/>
          </a:ln>
        </p:spPr>
      </p:sp>
      <p:sp>
        <p:nvSpPr>
          <p:cNvPr id="47" name="TextBox 47"/>
          <p:cNvSpPr txBox="1"/>
          <p:nvPr/>
        </p:nvSpPr>
        <p:spPr>
          <a:xfrm>
            <a:off x="773811" y="54754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16</a:t>
            </a:r>
          </a:p>
        </p:txBody>
      </p:sp>
      <p:sp>
        <p:nvSpPr>
          <p:cNvPr id="48" name="TextBox 48"/>
          <p:cNvSpPr txBox="1"/>
          <p:nvPr/>
        </p:nvSpPr>
        <p:spPr>
          <a:xfrm>
            <a:off x="1383411" y="5475446"/>
            <a:ext cx="371360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AI減速を求める署名に1,200人超</a:t>
            </a:r>
          </a:p>
        </p:txBody>
      </p:sp>
      <p:sp>
        <p:nvSpPr>
          <p:cNvPr id="49" name="TextBox 49"/>
          <p:cNvSpPr txBox="1"/>
          <p:nvPr/>
        </p:nvSpPr>
        <p:spPr>
          <a:xfrm>
            <a:off x="6679311" y="547544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2026年7月28日</a:t>
            </a:r>
          </a:p>
        </p:txBody>
      </p:sp>
      <p:sp>
        <p:nvSpPr>
          <p:cNvPr id="50" name="TextBox 50"/>
          <p:cNvSpPr txBox="1"/>
          <p:nvPr/>
        </p:nvSpPr>
        <p:spPr>
          <a:xfrm>
            <a:off x="8546211" y="5475446"/>
            <a:ext cx="27263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OpenAI ほか3社の従業員</a:t>
            </a:r>
          </a:p>
        </p:txBody>
      </p:sp>
      <p:sp>
        <p:nvSpPr>
          <p:cNvPr id="51" name="Line 51"/>
          <p:cNvSpPr/>
          <p:nvPr/>
        </p:nvSpPr>
        <p:spPr>
          <a:xfrm>
            <a:off x="1219200" y="2286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2" name="Line 52"/>
          <p:cNvSpPr/>
          <p:nvPr/>
        </p:nvSpPr>
        <p:spPr>
          <a:xfrm>
            <a:off x="6515100" y="2286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3" name="Line 53"/>
          <p:cNvSpPr/>
          <p:nvPr/>
        </p:nvSpPr>
        <p:spPr>
          <a:xfrm>
            <a:off x="8382000" y="2286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4" name="Rectangle 54"/>
          <p:cNvSpPr/>
          <p:nvPr/>
        </p:nvSpPr>
        <p:spPr>
          <a:xfrm>
            <a:off x="609600" y="2286000"/>
            <a:ext cx="10972800" cy="3505200"/>
          </a:xfrm>
          <a:prstGeom prst="rect">
            <a:avLst/>
          </a:prstGeom>
          <a:noFill/>
          <a:ln w="9525">
            <a:solidFill>
              <a:srgbClr val="E3E7EA"/>
            </a:solidFill>
          </a:ln>
        </p:spPr>
      </p:sp>
      <p:sp>
        <p:nvSpPr>
          <p:cNvPr id="55" name="TextBox 5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56" name="TextBox 56"/>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a:t>
            </a: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7371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収録ニュース一覧 3/4</a:t>
            </a:r>
          </a:p>
        </p:txBody>
      </p:sp>
      <p:sp>
        <p:nvSpPr>
          <p:cNvPr id="5" name="Rectangle 5"/>
          <p:cNvSpPr/>
          <p:nvPr/>
        </p:nvSpPr>
        <p:spPr>
          <a:xfrm>
            <a:off x="609600" y="1028700"/>
            <a:ext cx="10972800" cy="19050"/>
          </a:xfrm>
          <a:prstGeom prst="rect">
            <a:avLst/>
          </a:prstGeom>
          <a:solidFill>
            <a:srgbClr val="A3DDE3"/>
          </a:solidFill>
          <a:ln>
            <a:noFill/>
          </a:ln>
        </p:spPr>
      </p:sp>
      <p:sp>
        <p:nvSpPr>
          <p:cNvPr id="6" name="Rectangle 6"/>
          <p:cNvSpPr/>
          <p:nvPr/>
        </p:nvSpPr>
        <p:spPr>
          <a:xfrm>
            <a:off x="609600" y="1866900"/>
            <a:ext cx="10972800" cy="419100"/>
          </a:xfrm>
          <a:prstGeom prst="rect">
            <a:avLst/>
          </a:prstGeom>
          <a:solidFill>
            <a:srgbClr val="0B2E33"/>
          </a:solidFill>
          <a:ln>
            <a:noFill/>
          </a:ln>
        </p:spPr>
      </p:sp>
      <p:sp>
        <p:nvSpPr>
          <p:cNvPr id="7" name="TextBox 7"/>
          <p:cNvSpPr txBox="1"/>
          <p:nvPr/>
        </p:nvSpPr>
        <p:spPr>
          <a:xfrm>
            <a:off x="773811" y="1989296"/>
            <a:ext cx="296663"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No</a:t>
            </a:r>
          </a:p>
        </p:txBody>
      </p:sp>
      <p:sp>
        <p:nvSpPr>
          <p:cNvPr id="8" name="TextBox 8"/>
          <p:cNvSpPr txBox="1"/>
          <p:nvPr/>
        </p:nvSpPr>
        <p:spPr>
          <a:xfrm>
            <a:off x="1383411" y="1989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ニュース</a:t>
            </a:r>
          </a:p>
        </p:txBody>
      </p:sp>
      <p:sp>
        <p:nvSpPr>
          <p:cNvPr id="9" name="TextBox 9"/>
          <p:cNvSpPr txBox="1"/>
          <p:nvPr/>
        </p:nvSpPr>
        <p:spPr>
          <a:xfrm>
            <a:off x="6679311" y="1989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公開日</a:t>
            </a:r>
          </a:p>
        </p:txBody>
      </p:sp>
      <p:sp>
        <p:nvSpPr>
          <p:cNvPr id="10" name="TextBox 10"/>
          <p:cNvSpPr txBox="1"/>
          <p:nvPr/>
        </p:nvSpPr>
        <p:spPr>
          <a:xfrm>
            <a:off x="8546211" y="1989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提供社</a:t>
            </a:r>
          </a:p>
        </p:txBody>
      </p:sp>
      <p:sp>
        <p:nvSpPr>
          <p:cNvPr id="11" name="Rectangle 11"/>
          <p:cNvSpPr/>
          <p:nvPr/>
        </p:nvSpPr>
        <p:spPr>
          <a:xfrm>
            <a:off x="609600" y="2286000"/>
            <a:ext cx="10972800" cy="438150"/>
          </a:xfrm>
          <a:prstGeom prst="rect">
            <a:avLst/>
          </a:prstGeom>
          <a:solidFill>
            <a:srgbClr val="FFFFFF"/>
          </a:solidFill>
          <a:ln>
            <a:noFill/>
          </a:ln>
        </p:spPr>
      </p:sp>
      <p:sp>
        <p:nvSpPr>
          <p:cNvPr id="12" name="TextBox 12"/>
          <p:cNvSpPr txBox="1"/>
          <p:nvPr/>
        </p:nvSpPr>
        <p:spPr>
          <a:xfrm>
            <a:off x="773811" y="24083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17</a:t>
            </a:r>
          </a:p>
        </p:txBody>
      </p:sp>
      <p:sp>
        <p:nvSpPr>
          <p:cNvPr id="13" name="TextBox 13"/>
          <p:cNvSpPr txBox="1"/>
          <p:nvPr/>
        </p:nvSpPr>
        <p:spPr>
          <a:xfrm>
            <a:off x="1383411" y="2408396"/>
            <a:ext cx="37769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評価中のAIが他社サーバーに侵入</a:t>
            </a:r>
          </a:p>
        </p:txBody>
      </p:sp>
      <p:sp>
        <p:nvSpPr>
          <p:cNvPr id="14" name="TextBox 14"/>
          <p:cNvSpPr txBox="1"/>
          <p:nvPr/>
        </p:nvSpPr>
        <p:spPr>
          <a:xfrm>
            <a:off x="6679311" y="24083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2026年7月21日</a:t>
            </a:r>
          </a:p>
        </p:txBody>
      </p:sp>
      <p:sp>
        <p:nvSpPr>
          <p:cNvPr id="15" name="TextBox 15"/>
          <p:cNvSpPr txBox="1"/>
          <p:nvPr/>
        </p:nvSpPr>
        <p:spPr>
          <a:xfrm>
            <a:off x="8546211" y="2408396"/>
            <a:ext cx="25045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OpenAI／Hugging Face</a:t>
            </a:r>
          </a:p>
        </p:txBody>
      </p:sp>
      <p:sp>
        <p:nvSpPr>
          <p:cNvPr id="16" name="Rectangle 16"/>
          <p:cNvSpPr/>
          <p:nvPr/>
        </p:nvSpPr>
        <p:spPr>
          <a:xfrm>
            <a:off x="609600" y="2724150"/>
            <a:ext cx="10972800" cy="438150"/>
          </a:xfrm>
          <a:prstGeom prst="rect">
            <a:avLst/>
          </a:prstGeom>
          <a:solidFill>
            <a:srgbClr val="F7F9FA"/>
          </a:solidFill>
          <a:ln>
            <a:noFill/>
          </a:ln>
        </p:spPr>
      </p:sp>
      <p:sp>
        <p:nvSpPr>
          <p:cNvPr id="17" name="TextBox 17"/>
          <p:cNvSpPr txBox="1"/>
          <p:nvPr/>
        </p:nvSpPr>
        <p:spPr>
          <a:xfrm>
            <a:off x="773811" y="28465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18</a:t>
            </a:r>
          </a:p>
        </p:txBody>
      </p:sp>
      <p:sp>
        <p:nvSpPr>
          <p:cNvPr id="18" name="TextBox 18"/>
          <p:cNvSpPr txBox="1"/>
          <p:nvPr/>
        </p:nvSpPr>
        <p:spPr>
          <a:xfrm>
            <a:off x="1383411" y="2846546"/>
            <a:ext cx="403031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新規アップロードの過半がAI生成に</a:t>
            </a:r>
          </a:p>
        </p:txBody>
      </p:sp>
      <p:sp>
        <p:nvSpPr>
          <p:cNvPr id="19" name="TextBox 19"/>
          <p:cNvSpPr txBox="1"/>
          <p:nvPr/>
        </p:nvSpPr>
        <p:spPr>
          <a:xfrm>
            <a:off x="6679311" y="284654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2026年7月21日</a:t>
            </a:r>
          </a:p>
        </p:txBody>
      </p:sp>
      <p:sp>
        <p:nvSpPr>
          <p:cNvPr id="20" name="TextBox 20"/>
          <p:cNvSpPr txBox="1"/>
          <p:nvPr/>
        </p:nvSpPr>
        <p:spPr>
          <a:xfrm>
            <a:off x="8546211" y="2846546"/>
            <a:ext cx="80081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Deezer</a:t>
            </a:r>
          </a:p>
        </p:txBody>
      </p:sp>
      <p:sp>
        <p:nvSpPr>
          <p:cNvPr id="21" name="Rectangle 21"/>
          <p:cNvSpPr/>
          <p:nvPr/>
        </p:nvSpPr>
        <p:spPr>
          <a:xfrm>
            <a:off x="609600" y="3162300"/>
            <a:ext cx="10972800" cy="438150"/>
          </a:xfrm>
          <a:prstGeom prst="rect">
            <a:avLst/>
          </a:prstGeom>
          <a:solidFill>
            <a:srgbClr val="FFFFFF"/>
          </a:solidFill>
          <a:ln>
            <a:noFill/>
          </a:ln>
        </p:spPr>
      </p:sp>
      <p:sp>
        <p:nvSpPr>
          <p:cNvPr id="22" name="TextBox 22"/>
          <p:cNvSpPr txBox="1"/>
          <p:nvPr/>
        </p:nvSpPr>
        <p:spPr>
          <a:xfrm>
            <a:off x="773811" y="32846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19</a:t>
            </a:r>
          </a:p>
        </p:txBody>
      </p:sp>
      <p:sp>
        <p:nvSpPr>
          <p:cNvPr id="23" name="TextBox 23"/>
          <p:cNvSpPr txBox="1"/>
          <p:nvPr/>
        </p:nvSpPr>
        <p:spPr>
          <a:xfrm>
            <a:off x="1383411" y="3284696"/>
            <a:ext cx="42728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著作権訴訟で15億ドルの和解が最終承認</a:t>
            </a:r>
          </a:p>
        </p:txBody>
      </p:sp>
      <p:sp>
        <p:nvSpPr>
          <p:cNvPr id="24" name="TextBox 24"/>
          <p:cNvSpPr txBox="1"/>
          <p:nvPr/>
        </p:nvSpPr>
        <p:spPr>
          <a:xfrm>
            <a:off x="6679311" y="32846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2026年7月20日</a:t>
            </a:r>
          </a:p>
        </p:txBody>
      </p:sp>
      <p:sp>
        <p:nvSpPr>
          <p:cNvPr id="25" name="TextBox 25"/>
          <p:cNvSpPr txBox="1"/>
          <p:nvPr/>
        </p:nvSpPr>
        <p:spPr>
          <a:xfrm>
            <a:off x="8546211" y="3284696"/>
            <a:ext cx="1129686"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Anthropic</a:t>
            </a:r>
          </a:p>
        </p:txBody>
      </p:sp>
      <p:sp>
        <p:nvSpPr>
          <p:cNvPr id="26" name="Rectangle 26"/>
          <p:cNvSpPr/>
          <p:nvPr/>
        </p:nvSpPr>
        <p:spPr>
          <a:xfrm>
            <a:off x="609600" y="3600450"/>
            <a:ext cx="10972800" cy="438150"/>
          </a:xfrm>
          <a:prstGeom prst="rect">
            <a:avLst/>
          </a:prstGeom>
          <a:solidFill>
            <a:srgbClr val="F7F9FA"/>
          </a:solidFill>
          <a:ln>
            <a:noFill/>
          </a:ln>
        </p:spPr>
      </p:sp>
      <p:sp>
        <p:nvSpPr>
          <p:cNvPr id="27" name="TextBox 27"/>
          <p:cNvSpPr txBox="1"/>
          <p:nvPr/>
        </p:nvSpPr>
        <p:spPr>
          <a:xfrm>
            <a:off x="773811" y="37228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20</a:t>
            </a:r>
          </a:p>
        </p:txBody>
      </p:sp>
      <p:sp>
        <p:nvSpPr>
          <p:cNvPr id="28" name="TextBox 28"/>
          <p:cNvSpPr txBox="1"/>
          <p:nvPr/>
        </p:nvSpPr>
        <p:spPr>
          <a:xfrm>
            <a:off x="1383411" y="3722846"/>
            <a:ext cx="42710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ヒューマノイド格闘リーグ URKL 開幕</a:t>
            </a:r>
          </a:p>
        </p:txBody>
      </p:sp>
      <p:sp>
        <p:nvSpPr>
          <p:cNvPr id="29" name="TextBox 29"/>
          <p:cNvSpPr txBox="1"/>
          <p:nvPr/>
        </p:nvSpPr>
        <p:spPr>
          <a:xfrm>
            <a:off x="6679311" y="372284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2026年7月16日</a:t>
            </a:r>
          </a:p>
        </p:txBody>
      </p:sp>
      <p:sp>
        <p:nvSpPr>
          <p:cNvPr id="30" name="TextBox 30"/>
          <p:cNvSpPr txBox="1"/>
          <p:nvPr/>
        </p:nvSpPr>
        <p:spPr>
          <a:xfrm>
            <a:off x="8546211" y="3722846"/>
            <a:ext cx="95848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EngineAI</a:t>
            </a:r>
          </a:p>
        </p:txBody>
      </p:sp>
      <p:sp>
        <p:nvSpPr>
          <p:cNvPr id="31" name="Rectangle 31"/>
          <p:cNvSpPr/>
          <p:nvPr/>
        </p:nvSpPr>
        <p:spPr>
          <a:xfrm>
            <a:off x="609600" y="4038600"/>
            <a:ext cx="10972800" cy="438150"/>
          </a:xfrm>
          <a:prstGeom prst="rect">
            <a:avLst/>
          </a:prstGeom>
          <a:solidFill>
            <a:srgbClr val="FFFFFF"/>
          </a:solidFill>
          <a:ln>
            <a:noFill/>
          </a:ln>
        </p:spPr>
      </p:sp>
      <p:sp>
        <p:nvSpPr>
          <p:cNvPr id="32" name="TextBox 32"/>
          <p:cNvSpPr txBox="1"/>
          <p:nvPr/>
        </p:nvSpPr>
        <p:spPr>
          <a:xfrm>
            <a:off x="773811" y="41609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21</a:t>
            </a:r>
          </a:p>
        </p:txBody>
      </p:sp>
      <p:sp>
        <p:nvSpPr>
          <p:cNvPr id="33" name="TextBox 33"/>
          <p:cNvSpPr txBox="1"/>
          <p:nvPr/>
        </p:nvSpPr>
        <p:spPr>
          <a:xfrm>
            <a:off x="1383411" y="4160996"/>
            <a:ext cx="382183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Kimi K3 を発表、27日に重みを公開</a:t>
            </a:r>
          </a:p>
        </p:txBody>
      </p:sp>
      <p:sp>
        <p:nvSpPr>
          <p:cNvPr id="34" name="TextBox 34"/>
          <p:cNvSpPr txBox="1"/>
          <p:nvPr/>
        </p:nvSpPr>
        <p:spPr>
          <a:xfrm>
            <a:off x="6679311" y="41609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2026年7月16日</a:t>
            </a:r>
          </a:p>
        </p:txBody>
      </p:sp>
      <p:sp>
        <p:nvSpPr>
          <p:cNvPr id="35" name="TextBox 35"/>
          <p:cNvSpPr txBox="1"/>
          <p:nvPr/>
        </p:nvSpPr>
        <p:spPr>
          <a:xfrm>
            <a:off x="8546211" y="4160996"/>
            <a:ext cx="139848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Moonshot AI</a:t>
            </a:r>
          </a:p>
        </p:txBody>
      </p:sp>
      <p:sp>
        <p:nvSpPr>
          <p:cNvPr id="36" name="Rectangle 36"/>
          <p:cNvSpPr/>
          <p:nvPr/>
        </p:nvSpPr>
        <p:spPr>
          <a:xfrm>
            <a:off x="609600" y="4476750"/>
            <a:ext cx="10972800" cy="438150"/>
          </a:xfrm>
          <a:prstGeom prst="rect">
            <a:avLst/>
          </a:prstGeom>
          <a:solidFill>
            <a:srgbClr val="F7F9FA"/>
          </a:solidFill>
          <a:ln>
            <a:noFill/>
          </a:ln>
        </p:spPr>
      </p:sp>
      <p:sp>
        <p:nvSpPr>
          <p:cNvPr id="37" name="TextBox 37"/>
          <p:cNvSpPr txBox="1"/>
          <p:nvPr/>
        </p:nvSpPr>
        <p:spPr>
          <a:xfrm>
            <a:off x="773811" y="45991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22</a:t>
            </a:r>
          </a:p>
        </p:txBody>
      </p:sp>
      <p:sp>
        <p:nvSpPr>
          <p:cNvPr id="38" name="TextBox 38"/>
          <p:cNvSpPr txBox="1"/>
          <p:nvPr/>
        </p:nvSpPr>
        <p:spPr>
          <a:xfrm>
            <a:off x="1383411" y="4599146"/>
            <a:ext cx="352358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世界一決定戦でAIが人間に勝利</a:t>
            </a:r>
          </a:p>
        </p:txBody>
      </p:sp>
      <p:sp>
        <p:nvSpPr>
          <p:cNvPr id="39" name="TextBox 39"/>
          <p:cNvSpPr txBox="1"/>
          <p:nvPr/>
        </p:nvSpPr>
        <p:spPr>
          <a:xfrm>
            <a:off x="6679311" y="4599146"/>
            <a:ext cx="14966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2026年7月9日</a:t>
            </a:r>
          </a:p>
        </p:txBody>
      </p:sp>
      <p:sp>
        <p:nvSpPr>
          <p:cNvPr id="40" name="TextBox 40"/>
          <p:cNvSpPr txBox="1"/>
          <p:nvPr/>
        </p:nvSpPr>
        <p:spPr>
          <a:xfrm>
            <a:off x="8546211" y="4599146"/>
            <a:ext cx="197652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AtCoder／OpenAI</a:t>
            </a:r>
          </a:p>
        </p:txBody>
      </p:sp>
      <p:sp>
        <p:nvSpPr>
          <p:cNvPr id="41" name="Rectangle 41"/>
          <p:cNvSpPr/>
          <p:nvPr/>
        </p:nvSpPr>
        <p:spPr>
          <a:xfrm>
            <a:off x="609600" y="4914900"/>
            <a:ext cx="10972800" cy="438150"/>
          </a:xfrm>
          <a:prstGeom prst="rect">
            <a:avLst/>
          </a:prstGeom>
          <a:solidFill>
            <a:srgbClr val="FFFFFF"/>
          </a:solidFill>
          <a:ln>
            <a:noFill/>
          </a:ln>
        </p:spPr>
      </p:sp>
      <p:sp>
        <p:nvSpPr>
          <p:cNvPr id="42" name="TextBox 42"/>
          <p:cNvSpPr txBox="1"/>
          <p:nvPr/>
        </p:nvSpPr>
        <p:spPr>
          <a:xfrm>
            <a:off x="773811" y="50372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23</a:t>
            </a:r>
          </a:p>
        </p:txBody>
      </p:sp>
      <p:sp>
        <p:nvSpPr>
          <p:cNvPr id="43" name="TextBox 43"/>
          <p:cNvSpPr txBox="1"/>
          <p:nvPr/>
        </p:nvSpPr>
        <p:spPr>
          <a:xfrm>
            <a:off x="1383411" y="5037296"/>
            <a:ext cx="425834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問い合わせページにAI応対役 L.I.S.A</a:t>
            </a:r>
          </a:p>
        </p:txBody>
      </p:sp>
      <p:sp>
        <p:nvSpPr>
          <p:cNvPr id="44" name="TextBox 44"/>
          <p:cNvSpPr txBox="1"/>
          <p:nvPr/>
        </p:nvSpPr>
        <p:spPr>
          <a:xfrm>
            <a:off x="6679311" y="5037296"/>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a:t>
            </a:r>
          </a:p>
        </p:txBody>
      </p:sp>
      <p:sp>
        <p:nvSpPr>
          <p:cNvPr id="45" name="TextBox 45"/>
          <p:cNvSpPr txBox="1"/>
          <p:nvPr/>
        </p:nvSpPr>
        <p:spPr>
          <a:xfrm>
            <a:off x="8546211" y="5037296"/>
            <a:ext cx="130654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Locomotive</a:t>
            </a:r>
          </a:p>
        </p:txBody>
      </p:sp>
      <p:sp>
        <p:nvSpPr>
          <p:cNvPr id="46" name="Rectangle 46"/>
          <p:cNvSpPr/>
          <p:nvPr/>
        </p:nvSpPr>
        <p:spPr>
          <a:xfrm>
            <a:off x="609600" y="5353050"/>
            <a:ext cx="10972800" cy="438150"/>
          </a:xfrm>
          <a:prstGeom prst="rect">
            <a:avLst/>
          </a:prstGeom>
          <a:solidFill>
            <a:srgbClr val="F7F9FA"/>
          </a:solidFill>
          <a:ln>
            <a:noFill/>
          </a:ln>
        </p:spPr>
      </p:sp>
      <p:sp>
        <p:nvSpPr>
          <p:cNvPr id="47" name="TextBox 47"/>
          <p:cNvSpPr txBox="1"/>
          <p:nvPr/>
        </p:nvSpPr>
        <p:spPr>
          <a:xfrm>
            <a:off x="773811" y="54754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24</a:t>
            </a:r>
          </a:p>
        </p:txBody>
      </p:sp>
      <p:sp>
        <p:nvSpPr>
          <p:cNvPr id="48" name="TextBox 48"/>
          <p:cNvSpPr txBox="1"/>
          <p:nvPr/>
        </p:nvSpPr>
        <p:spPr>
          <a:xfrm>
            <a:off x="1383411" y="5475446"/>
            <a:ext cx="380307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動画生成 Seedance 2.5 の公式デモ</a:t>
            </a:r>
          </a:p>
        </p:txBody>
      </p:sp>
      <p:sp>
        <p:nvSpPr>
          <p:cNvPr id="49" name="TextBox 49"/>
          <p:cNvSpPr txBox="1"/>
          <p:nvPr/>
        </p:nvSpPr>
        <p:spPr>
          <a:xfrm>
            <a:off x="6679311" y="5475446"/>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a:t>
            </a:r>
          </a:p>
        </p:txBody>
      </p:sp>
      <p:sp>
        <p:nvSpPr>
          <p:cNvPr id="50" name="TextBox 50"/>
          <p:cNvSpPr txBox="1"/>
          <p:nvPr/>
        </p:nvSpPr>
        <p:spPr>
          <a:xfrm>
            <a:off x="8546211" y="5475446"/>
            <a:ext cx="119895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ByteDance</a:t>
            </a:r>
          </a:p>
        </p:txBody>
      </p:sp>
      <p:sp>
        <p:nvSpPr>
          <p:cNvPr id="51" name="Line 51"/>
          <p:cNvSpPr/>
          <p:nvPr/>
        </p:nvSpPr>
        <p:spPr>
          <a:xfrm>
            <a:off x="1219200" y="2286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2" name="Line 52"/>
          <p:cNvSpPr/>
          <p:nvPr/>
        </p:nvSpPr>
        <p:spPr>
          <a:xfrm>
            <a:off x="6515100" y="2286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3" name="Line 53"/>
          <p:cNvSpPr/>
          <p:nvPr/>
        </p:nvSpPr>
        <p:spPr>
          <a:xfrm>
            <a:off x="8382000" y="2286000"/>
            <a:ext cx="9525" cy="3505200"/>
          </a:xfrm>
          <a:custGeom>
            <a:avLst/>
            <a:gdLst/>
            <a:ahLst/>
            <a:cxnLst/>
            <a:rect l="l" t="t" r="r" b="b"/>
            <a:pathLst>
              <a:path w="9525" h="3505200">
                <a:moveTo>
                  <a:pt x="0" y="0"/>
                </a:moveTo>
                <a:lnTo>
                  <a:pt x="0" y="3505200"/>
                </a:lnTo>
              </a:path>
            </a:pathLst>
          </a:custGeom>
          <a:noFill/>
          <a:ln w="9525">
            <a:solidFill>
              <a:srgbClr val="E3E7EA"/>
            </a:solidFill>
          </a:ln>
        </p:spPr>
      </p:sp>
      <p:sp>
        <p:nvSpPr>
          <p:cNvPr id="54" name="Rectangle 54"/>
          <p:cNvSpPr/>
          <p:nvPr/>
        </p:nvSpPr>
        <p:spPr>
          <a:xfrm>
            <a:off x="609600" y="2286000"/>
            <a:ext cx="10972800" cy="3505200"/>
          </a:xfrm>
          <a:prstGeom prst="rect">
            <a:avLst/>
          </a:prstGeom>
          <a:noFill/>
          <a:ln w="9525">
            <a:solidFill>
              <a:srgbClr val="E3E7EA"/>
            </a:solidFill>
          </a:ln>
        </p:spPr>
      </p:sp>
      <p:sp>
        <p:nvSpPr>
          <p:cNvPr id="55" name="TextBox 5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56" name="TextBox 56"/>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a:t>
            </a: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7371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収録ニュース一覧 4/4</a:t>
            </a:r>
          </a:p>
        </p:txBody>
      </p:sp>
      <p:sp>
        <p:nvSpPr>
          <p:cNvPr id="5" name="Rectangle 5"/>
          <p:cNvSpPr/>
          <p:nvPr/>
        </p:nvSpPr>
        <p:spPr>
          <a:xfrm>
            <a:off x="609600" y="1028700"/>
            <a:ext cx="10972800" cy="19050"/>
          </a:xfrm>
          <a:prstGeom prst="rect">
            <a:avLst/>
          </a:prstGeom>
          <a:solidFill>
            <a:srgbClr val="A3DDE3"/>
          </a:solidFill>
          <a:ln>
            <a:noFill/>
          </a:ln>
        </p:spPr>
      </p:sp>
      <p:sp>
        <p:nvSpPr>
          <p:cNvPr id="6" name="Rectangle 6"/>
          <p:cNvSpPr/>
          <p:nvPr/>
        </p:nvSpPr>
        <p:spPr>
          <a:xfrm>
            <a:off x="609600" y="1866900"/>
            <a:ext cx="10972800" cy="419100"/>
          </a:xfrm>
          <a:prstGeom prst="rect">
            <a:avLst/>
          </a:prstGeom>
          <a:solidFill>
            <a:srgbClr val="0B2E33"/>
          </a:solidFill>
          <a:ln>
            <a:noFill/>
          </a:ln>
        </p:spPr>
      </p:sp>
      <p:sp>
        <p:nvSpPr>
          <p:cNvPr id="7" name="TextBox 7"/>
          <p:cNvSpPr txBox="1"/>
          <p:nvPr/>
        </p:nvSpPr>
        <p:spPr>
          <a:xfrm>
            <a:off x="773811" y="1989296"/>
            <a:ext cx="296663"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No</a:t>
            </a:r>
          </a:p>
        </p:txBody>
      </p:sp>
      <p:sp>
        <p:nvSpPr>
          <p:cNvPr id="8" name="TextBox 8"/>
          <p:cNvSpPr txBox="1"/>
          <p:nvPr/>
        </p:nvSpPr>
        <p:spPr>
          <a:xfrm>
            <a:off x="1383411" y="1989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ニュース</a:t>
            </a:r>
          </a:p>
        </p:txBody>
      </p:sp>
      <p:sp>
        <p:nvSpPr>
          <p:cNvPr id="9" name="TextBox 9"/>
          <p:cNvSpPr txBox="1"/>
          <p:nvPr/>
        </p:nvSpPr>
        <p:spPr>
          <a:xfrm>
            <a:off x="6679311" y="1989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公開日</a:t>
            </a:r>
          </a:p>
        </p:txBody>
      </p:sp>
      <p:sp>
        <p:nvSpPr>
          <p:cNvPr id="10" name="TextBox 10"/>
          <p:cNvSpPr txBox="1"/>
          <p:nvPr/>
        </p:nvSpPr>
        <p:spPr>
          <a:xfrm>
            <a:off x="8546211" y="1989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提供社</a:t>
            </a:r>
          </a:p>
        </p:txBody>
      </p:sp>
      <p:sp>
        <p:nvSpPr>
          <p:cNvPr id="11" name="Rectangle 11"/>
          <p:cNvSpPr/>
          <p:nvPr/>
        </p:nvSpPr>
        <p:spPr>
          <a:xfrm>
            <a:off x="609600" y="2286000"/>
            <a:ext cx="10972800" cy="438150"/>
          </a:xfrm>
          <a:prstGeom prst="rect">
            <a:avLst/>
          </a:prstGeom>
          <a:solidFill>
            <a:srgbClr val="FFFFFF"/>
          </a:solidFill>
          <a:ln>
            <a:noFill/>
          </a:ln>
        </p:spPr>
      </p:sp>
      <p:sp>
        <p:nvSpPr>
          <p:cNvPr id="12" name="TextBox 12"/>
          <p:cNvSpPr txBox="1"/>
          <p:nvPr/>
        </p:nvSpPr>
        <p:spPr>
          <a:xfrm>
            <a:off x="773811" y="24083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25</a:t>
            </a:r>
          </a:p>
        </p:txBody>
      </p:sp>
      <p:sp>
        <p:nvSpPr>
          <p:cNvPr id="13" name="TextBox 13"/>
          <p:cNvSpPr txBox="1"/>
          <p:nvPr/>
        </p:nvSpPr>
        <p:spPr>
          <a:xfrm>
            <a:off x="1383411" y="2408396"/>
            <a:ext cx="469931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Design を research preview で公開</a:t>
            </a:r>
          </a:p>
        </p:txBody>
      </p:sp>
      <p:sp>
        <p:nvSpPr>
          <p:cNvPr id="14" name="TextBox 14"/>
          <p:cNvSpPr txBox="1"/>
          <p:nvPr/>
        </p:nvSpPr>
        <p:spPr>
          <a:xfrm>
            <a:off x="6679311" y="24083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2026年4月17日</a:t>
            </a:r>
          </a:p>
        </p:txBody>
      </p:sp>
      <p:sp>
        <p:nvSpPr>
          <p:cNvPr id="15" name="TextBox 15"/>
          <p:cNvSpPr txBox="1"/>
          <p:nvPr/>
        </p:nvSpPr>
        <p:spPr>
          <a:xfrm>
            <a:off x="8546211" y="2408396"/>
            <a:ext cx="1129686"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Anthropic</a:t>
            </a:r>
          </a:p>
        </p:txBody>
      </p:sp>
      <p:sp>
        <p:nvSpPr>
          <p:cNvPr id="16" name="Rectangle 16"/>
          <p:cNvSpPr/>
          <p:nvPr/>
        </p:nvSpPr>
        <p:spPr>
          <a:xfrm>
            <a:off x="609600" y="2724150"/>
            <a:ext cx="10972800" cy="438150"/>
          </a:xfrm>
          <a:prstGeom prst="rect">
            <a:avLst/>
          </a:prstGeom>
          <a:solidFill>
            <a:srgbClr val="F7F9FA"/>
          </a:solidFill>
          <a:ln>
            <a:noFill/>
          </a:ln>
        </p:spPr>
      </p:sp>
      <p:sp>
        <p:nvSpPr>
          <p:cNvPr id="17" name="TextBox 17"/>
          <p:cNvSpPr txBox="1"/>
          <p:nvPr/>
        </p:nvSpPr>
        <p:spPr>
          <a:xfrm>
            <a:off x="773811" y="28465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26</a:t>
            </a:r>
          </a:p>
        </p:txBody>
      </p:sp>
      <p:sp>
        <p:nvSpPr>
          <p:cNvPr id="18" name="TextBox 18"/>
          <p:cNvSpPr txBox="1"/>
          <p:nvPr/>
        </p:nvSpPr>
        <p:spPr>
          <a:xfrm>
            <a:off x="1383411" y="2846546"/>
            <a:ext cx="45370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図面と設計仕様の照合にAIエージェント</a:t>
            </a:r>
          </a:p>
        </p:txBody>
      </p:sp>
      <p:sp>
        <p:nvSpPr>
          <p:cNvPr id="19" name="TextBox 19"/>
          <p:cNvSpPr txBox="1"/>
          <p:nvPr/>
        </p:nvSpPr>
        <p:spPr>
          <a:xfrm>
            <a:off x="6679311" y="284654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2026年2月19日</a:t>
            </a:r>
          </a:p>
        </p:txBody>
      </p:sp>
      <p:sp>
        <p:nvSpPr>
          <p:cNvPr id="20" name="TextBox 20"/>
          <p:cNvSpPr txBox="1"/>
          <p:nvPr/>
        </p:nvSpPr>
        <p:spPr>
          <a:xfrm>
            <a:off x="8546211" y="2846546"/>
            <a:ext cx="243773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パナソニック コネクト</a:t>
            </a:r>
          </a:p>
        </p:txBody>
      </p:sp>
      <p:sp>
        <p:nvSpPr>
          <p:cNvPr id="21" name="Rectangle 21"/>
          <p:cNvSpPr/>
          <p:nvPr/>
        </p:nvSpPr>
        <p:spPr>
          <a:xfrm>
            <a:off x="609600" y="3162300"/>
            <a:ext cx="10972800" cy="438150"/>
          </a:xfrm>
          <a:prstGeom prst="rect">
            <a:avLst/>
          </a:prstGeom>
          <a:solidFill>
            <a:srgbClr val="FFFFFF"/>
          </a:solidFill>
          <a:ln>
            <a:noFill/>
          </a:ln>
        </p:spPr>
      </p:sp>
      <p:sp>
        <p:nvSpPr>
          <p:cNvPr id="22" name="TextBox 22"/>
          <p:cNvSpPr txBox="1"/>
          <p:nvPr/>
        </p:nvSpPr>
        <p:spPr>
          <a:xfrm>
            <a:off x="773811" y="32846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27</a:t>
            </a:r>
          </a:p>
        </p:txBody>
      </p:sp>
      <p:sp>
        <p:nvSpPr>
          <p:cNvPr id="23" name="TextBox 23"/>
          <p:cNvSpPr txBox="1"/>
          <p:nvPr/>
        </p:nvSpPr>
        <p:spPr>
          <a:xfrm>
            <a:off x="1383411" y="3284696"/>
            <a:ext cx="319808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Steam のAI開示ルールを改定</a:t>
            </a:r>
          </a:p>
        </p:txBody>
      </p:sp>
      <p:sp>
        <p:nvSpPr>
          <p:cNvPr id="24" name="TextBox 24"/>
          <p:cNvSpPr txBox="1"/>
          <p:nvPr/>
        </p:nvSpPr>
        <p:spPr>
          <a:xfrm>
            <a:off x="6679311" y="3284696"/>
            <a:ext cx="16260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2026年1月16日</a:t>
            </a:r>
          </a:p>
        </p:txBody>
      </p:sp>
      <p:sp>
        <p:nvSpPr>
          <p:cNvPr id="25" name="TextBox 25"/>
          <p:cNvSpPr txBox="1"/>
          <p:nvPr/>
        </p:nvSpPr>
        <p:spPr>
          <a:xfrm>
            <a:off x="8546211" y="3284696"/>
            <a:ext cx="611696"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Valve</a:t>
            </a:r>
          </a:p>
        </p:txBody>
      </p:sp>
      <p:sp>
        <p:nvSpPr>
          <p:cNvPr id="26" name="Rectangle 26"/>
          <p:cNvSpPr/>
          <p:nvPr/>
        </p:nvSpPr>
        <p:spPr>
          <a:xfrm>
            <a:off x="609600" y="3600450"/>
            <a:ext cx="10972800" cy="438150"/>
          </a:xfrm>
          <a:prstGeom prst="rect">
            <a:avLst/>
          </a:prstGeom>
          <a:solidFill>
            <a:srgbClr val="F7F9FA"/>
          </a:solidFill>
          <a:ln>
            <a:noFill/>
          </a:ln>
        </p:spPr>
      </p:sp>
      <p:sp>
        <p:nvSpPr>
          <p:cNvPr id="27" name="TextBox 27"/>
          <p:cNvSpPr txBox="1"/>
          <p:nvPr/>
        </p:nvSpPr>
        <p:spPr>
          <a:xfrm>
            <a:off x="773811" y="372284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28</a:t>
            </a:r>
          </a:p>
        </p:txBody>
      </p:sp>
      <p:sp>
        <p:nvSpPr>
          <p:cNvPr id="28" name="TextBox 28"/>
          <p:cNvSpPr txBox="1"/>
          <p:nvPr/>
        </p:nvSpPr>
        <p:spPr>
          <a:xfrm>
            <a:off x="1383411" y="3722846"/>
            <a:ext cx="3758810"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State of the Game Industry 2026</a:t>
            </a:r>
          </a:p>
        </p:txBody>
      </p:sp>
      <p:sp>
        <p:nvSpPr>
          <p:cNvPr id="29" name="TextBox 29"/>
          <p:cNvSpPr txBox="1"/>
          <p:nvPr/>
        </p:nvSpPr>
        <p:spPr>
          <a:xfrm>
            <a:off x="6679311" y="3722846"/>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2026年1月</a:t>
            </a:r>
          </a:p>
        </p:txBody>
      </p:sp>
      <p:sp>
        <p:nvSpPr>
          <p:cNvPr id="30" name="TextBox 30"/>
          <p:cNvSpPr txBox="1"/>
          <p:nvPr/>
        </p:nvSpPr>
        <p:spPr>
          <a:xfrm>
            <a:off x="8546211" y="3722846"/>
            <a:ext cx="432530"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GDC</a:t>
            </a:r>
          </a:p>
        </p:txBody>
      </p:sp>
      <p:sp>
        <p:nvSpPr>
          <p:cNvPr id="31" name="Rectangle 31"/>
          <p:cNvSpPr/>
          <p:nvPr/>
        </p:nvSpPr>
        <p:spPr>
          <a:xfrm>
            <a:off x="609600" y="4038600"/>
            <a:ext cx="10972800" cy="438150"/>
          </a:xfrm>
          <a:prstGeom prst="rect">
            <a:avLst/>
          </a:prstGeom>
          <a:solidFill>
            <a:srgbClr val="FFFFFF"/>
          </a:solidFill>
          <a:ln>
            <a:noFill/>
          </a:ln>
        </p:spPr>
      </p:sp>
      <p:sp>
        <p:nvSpPr>
          <p:cNvPr id="32" name="TextBox 32"/>
          <p:cNvSpPr txBox="1"/>
          <p:nvPr/>
        </p:nvSpPr>
        <p:spPr>
          <a:xfrm>
            <a:off x="773811" y="4160996"/>
            <a:ext cx="28621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29</a:t>
            </a:r>
          </a:p>
        </p:txBody>
      </p:sp>
      <p:sp>
        <p:nvSpPr>
          <p:cNvPr id="33" name="TextBox 33"/>
          <p:cNvSpPr txBox="1"/>
          <p:nvPr/>
        </p:nvSpPr>
        <p:spPr>
          <a:xfrm>
            <a:off x="1383411" y="4160996"/>
            <a:ext cx="43917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AI役員 CoreMate を経営戦略会議に常設</a:t>
            </a:r>
          </a:p>
        </p:txBody>
      </p:sp>
      <p:sp>
        <p:nvSpPr>
          <p:cNvPr id="34" name="TextBox 34"/>
          <p:cNvSpPr txBox="1"/>
          <p:nvPr/>
        </p:nvSpPr>
        <p:spPr>
          <a:xfrm>
            <a:off x="6679311" y="4160996"/>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2025年7月</a:t>
            </a:r>
          </a:p>
        </p:txBody>
      </p:sp>
      <p:sp>
        <p:nvSpPr>
          <p:cNvPr id="35" name="TextBox 35"/>
          <p:cNvSpPr txBox="1"/>
          <p:nvPr/>
        </p:nvSpPr>
        <p:spPr>
          <a:xfrm>
            <a:off x="8546211" y="416099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キリンホールディングス</a:t>
            </a:r>
          </a:p>
        </p:txBody>
      </p:sp>
      <p:sp>
        <p:nvSpPr>
          <p:cNvPr id="36" name="Line 36"/>
          <p:cNvSpPr/>
          <p:nvPr/>
        </p:nvSpPr>
        <p:spPr>
          <a:xfrm>
            <a:off x="1219200" y="2286000"/>
            <a:ext cx="9525" cy="2190750"/>
          </a:xfrm>
          <a:custGeom>
            <a:avLst/>
            <a:gdLst/>
            <a:ahLst/>
            <a:cxnLst/>
            <a:rect l="l" t="t" r="r" b="b"/>
            <a:pathLst>
              <a:path w="9525" h="2190750">
                <a:moveTo>
                  <a:pt x="0" y="0"/>
                </a:moveTo>
                <a:lnTo>
                  <a:pt x="0" y="2190750"/>
                </a:lnTo>
              </a:path>
            </a:pathLst>
          </a:custGeom>
          <a:noFill/>
          <a:ln w="9525">
            <a:solidFill>
              <a:srgbClr val="E3E7EA"/>
            </a:solidFill>
          </a:ln>
        </p:spPr>
      </p:sp>
      <p:sp>
        <p:nvSpPr>
          <p:cNvPr id="37" name="Line 37"/>
          <p:cNvSpPr/>
          <p:nvPr/>
        </p:nvSpPr>
        <p:spPr>
          <a:xfrm>
            <a:off x="6515100" y="2286000"/>
            <a:ext cx="9525" cy="2190750"/>
          </a:xfrm>
          <a:custGeom>
            <a:avLst/>
            <a:gdLst/>
            <a:ahLst/>
            <a:cxnLst/>
            <a:rect l="l" t="t" r="r" b="b"/>
            <a:pathLst>
              <a:path w="9525" h="2190750">
                <a:moveTo>
                  <a:pt x="0" y="0"/>
                </a:moveTo>
                <a:lnTo>
                  <a:pt x="0" y="2190750"/>
                </a:lnTo>
              </a:path>
            </a:pathLst>
          </a:custGeom>
          <a:noFill/>
          <a:ln w="9525">
            <a:solidFill>
              <a:srgbClr val="E3E7EA"/>
            </a:solidFill>
          </a:ln>
        </p:spPr>
      </p:sp>
      <p:sp>
        <p:nvSpPr>
          <p:cNvPr id="38" name="Line 38"/>
          <p:cNvSpPr/>
          <p:nvPr/>
        </p:nvSpPr>
        <p:spPr>
          <a:xfrm>
            <a:off x="8382000" y="2286000"/>
            <a:ext cx="9525" cy="2190750"/>
          </a:xfrm>
          <a:custGeom>
            <a:avLst/>
            <a:gdLst/>
            <a:ahLst/>
            <a:cxnLst/>
            <a:rect l="l" t="t" r="r" b="b"/>
            <a:pathLst>
              <a:path w="9525" h="2190750">
                <a:moveTo>
                  <a:pt x="0" y="0"/>
                </a:moveTo>
                <a:lnTo>
                  <a:pt x="0" y="2190750"/>
                </a:lnTo>
              </a:path>
            </a:pathLst>
          </a:custGeom>
          <a:noFill/>
          <a:ln w="9525">
            <a:solidFill>
              <a:srgbClr val="E3E7EA"/>
            </a:solidFill>
          </a:ln>
        </p:spPr>
      </p:sp>
      <p:sp>
        <p:nvSpPr>
          <p:cNvPr id="39" name="Rectangle 39"/>
          <p:cNvSpPr/>
          <p:nvPr/>
        </p:nvSpPr>
        <p:spPr>
          <a:xfrm>
            <a:off x="609600" y="2286000"/>
            <a:ext cx="10972800" cy="2190750"/>
          </a:xfrm>
          <a:prstGeom prst="rect">
            <a:avLst/>
          </a:prstGeom>
          <a:noFill/>
          <a:ln w="9525">
            <a:solidFill>
              <a:srgbClr val="E3E7EA"/>
            </a:solidFill>
          </a:ln>
        </p:spPr>
      </p:sp>
      <p:sp>
        <p:nvSpPr>
          <p:cNvPr id="40" name="TextBox 40"/>
          <p:cNvSpPr txBox="1"/>
          <p:nvPr/>
        </p:nvSpPr>
        <p:spPr>
          <a:xfrm>
            <a:off x="602361" y="4589621"/>
            <a:ext cx="918719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定番枠の次からは公開日の新しい順です。No は本文の「NEWS xx」と対応します。</a:t>
            </a:r>
          </a:p>
        </p:txBody>
      </p:sp>
      <p:sp>
        <p:nvSpPr>
          <p:cNvPr id="41" name="TextBox 4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2" name="TextBox 42"/>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a:t>
            </a: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30075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本資料の二次転載禁止について</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601599" y="1734979"/>
            <a:ext cx="9897237"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本資料は株式会社ギブリーが作成した研修教材で、著作権はギブリーに帰属します。</a:t>
            </a:r>
          </a:p>
        </p:txBody>
      </p:sp>
      <p:sp>
        <p:nvSpPr>
          <p:cNvPr id="7" name="Rectangle 7"/>
          <p:cNvSpPr/>
          <p:nvPr/>
        </p:nvSpPr>
        <p:spPr>
          <a:xfrm>
            <a:off x="609600" y="2667000"/>
            <a:ext cx="10972800" cy="990600"/>
          </a:xfrm>
          <a:prstGeom prst="roundRect">
            <a:avLst>
              <a:gd name="adj" fmla="val 5769"/>
            </a:avLst>
          </a:prstGeom>
          <a:solidFill>
            <a:srgbClr val="EEF6F7"/>
          </a:solidFill>
          <a:ln>
            <a:noFill/>
          </a:ln>
        </p:spPr>
      </p:sp>
      <p:sp>
        <p:nvSpPr>
          <p:cNvPr id="8" name="Rectangle 8"/>
          <p:cNvSpPr/>
          <p:nvPr/>
        </p:nvSpPr>
        <p:spPr>
          <a:xfrm>
            <a:off x="609600" y="2667000"/>
            <a:ext cx="47625" cy="990600"/>
          </a:xfrm>
          <a:prstGeom prst="rect">
            <a:avLst/>
          </a:prstGeom>
          <a:solidFill>
            <a:srgbClr val="264DBF"/>
          </a:solidFill>
          <a:ln>
            <a:noFill/>
          </a:ln>
        </p:spPr>
      </p:sp>
      <p:sp>
        <p:nvSpPr>
          <p:cNvPr id="9" name="TextBox 9"/>
          <p:cNvSpPr txBox="1"/>
          <p:nvPr/>
        </p:nvSpPr>
        <p:spPr>
          <a:xfrm>
            <a:off x="811530" y="2771775"/>
            <a:ext cx="79533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お願い</a:t>
            </a:r>
          </a:p>
        </p:txBody>
      </p:sp>
      <p:sp>
        <p:nvSpPr>
          <p:cNvPr id="10" name="TextBox 10"/>
          <p:cNvSpPr txBox="1"/>
          <p:nvPr/>
        </p:nvSpPr>
        <p:spPr>
          <a:xfrm>
            <a:off x="811911" y="3046571"/>
            <a:ext cx="12871847"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社内での受講と復習を目的とした閲覧・印刷は問題ありません。社外への配布、SNSやブログへの掲載、他社研修への流用</a:t>
            </a:r>
          </a:p>
          <a:p>
            <a:pPr algn="l">
              <a:lnSpc>
                <a:spcPts val="2100"/>
              </a:lnSpc>
            </a:pPr>
            <a:r>
              <a:rPr lang="zh-CN" sz="1420" dirty="0">
                <a:solidFill>
                  <a:srgbClr val="000000"/>
                </a:solidFill>
                <a:latin typeface="Zen Kaku Gothic New"/>
                <a:ea typeface="Zen Kaku Gothic New"/>
                <a:cs typeface="Zen Kaku Gothic New"/>
              </a:rPr>
              <a:t>はご遠慮ください。引用が必要な場合は担当者までご連絡ください。</a:t>
            </a:r>
          </a:p>
        </p:txBody>
      </p:sp>
      <p:sp>
        <p:nvSpPr>
          <p:cNvPr id="11" name="TextBox 11"/>
          <p:cNvSpPr txBox="1"/>
          <p:nvPr/>
        </p:nvSpPr>
        <p:spPr>
          <a:xfrm>
            <a:off x="601599" y="3963829"/>
            <a:ext cx="8337042"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統計と方針は公開情報にもとづき、出典は各ページに記載しています。</a:t>
            </a:r>
          </a:p>
        </p:txBody>
      </p:sp>
      <p:sp>
        <p:nvSpPr>
          <p:cNvPr id="12" name="TextBox 1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3" name="TextBox 13"/>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a:t>
            </a: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この資料の見方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11618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この資料の数字は</a:t>
            </a:r>
            <a:r>
              <a:rPr lang="zh-CN" sz="2480" b="1" dirty="0">
                <a:solidFill>
                  <a:srgbClr val="264DBF"/>
                </a:solidFill>
                <a:latin typeface="Zen Kaku Gothic New"/>
                <a:ea typeface="Zen Kaku Gothic New"/>
                <a:cs typeface="Zen Kaku Gothic New"/>
              </a:rPr>
              <a:t>2026年8月21日</a:t>
            </a:r>
            <a:r>
              <a:rPr lang="zh-CN" sz="2480" b="1" dirty="0">
                <a:solidFill>
                  <a:srgbClr val="000000"/>
                </a:solidFill>
                <a:latin typeface="Zen Kaku Gothic New"/>
                <a:ea typeface="Zen Kaku Gothic New"/>
                <a:cs typeface="Zen Kaku Gothic New"/>
              </a:rPr>
              <a:t>までの公表値だけです。</a:t>
            </a:r>
          </a:p>
        </p:txBody>
      </p:sp>
      <p:sp>
        <p:nvSpPr>
          <p:cNvPr id="7" name="Polygon 7"/>
          <p:cNvSpPr/>
          <p:nvPr/>
        </p:nvSpPr>
        <p:spPr>
          <a:xfrm>
            <a:off x="600075" y="21240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8" name="TextBox 8"/>
          <p:cNvSpPr txBox="1"/>
          <p:nvPr/>
        </p:nvSpPr>
        <p:spPr>
          <a:xfrm>
            <a:off x="925449" y="2125504"/>
            <a:ext cx="4043255"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すべて2026年7月時点の断面です</a:t>
            </a:r>
          </a:p>
        </p:txBody>
      </p:sp>
      <p:sp>
        <p:nvSpPr>
          <p:cNvPr id="9" name="TextBox 9"/>
          <p:cNvSpPr txBox="1"/>
          <p:nvPr/>
        </p:nvSpPr>
        <p:spPr>
          <a:xfrm>
            <a:off x="926211" y="2436971"/>
            <a:ext cx="9319308"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モデルの順位もベンチマークの構成も数か月で入れ替わります。</a:t>
            </a:r>
          </a:p>
          <a:p>
            <a:pPr algn="l">
              <a:lnSpc>
                <a:spcPts val="2100"/>
              </a:lnSpc>
            </a:pPr>
            <a:r>
              <a:rPr lang="zh-CN" sz="1420" dirty="0">
                <a:solidFill>
                  <a:srgbClr val="484848"/>
                </a:solidFill>
                <a:latin typeface="Zen Kaku Gothic New"/>
                <a:ea typeface="Zen Kaku Gothic New"/>
                <a:cs typeface="Zen Kaku Gothic New"/>
              </a:rPr>
              <a:t>第4章の総合指標の表は継続更新されるので、投影日の数字は違う前提で見てください。</a:t>
            </a:r>
          </a:p>
        </p:txBody>
      </p:sp>
      <p:sp>
        <p:nvSpPr>
          <p:cNvPr id="10" name="Polygon 10"/>
          <p:cNvSpPr/>
          <p:nvPr/>
        </p:nvSpPr>
        <p:spPr>
          <a:xfrm>
            <a:off x="600075" y="30384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1" name="TextBox 11"/>
          <p:cNvSpPr txBox="1"/>
          <p:nvPr/>
        </p:nvSpPr>
        <p:spPr>
          <a:xfrm>
            <a:off x="925449" y="3039904"/>
            <a:ext cx="4657582"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数値には基準日と出典を添えています</a:t>
            </a:r>
          </a:p>
        </p:txBody>
      </p:sp>
      <p:sp>
        <p:nvSpPr>
          <p:cNvPr id="12" name="TextBox 12"/>
          <p:cNvSpPr txBox="1"/>
          <p:nvPr/>
        </p:nvSpPr>
        <p:spPr>
          <a:xfrm>
            <a:off x="926211" y="3351371"/>
            <a:ext cx="9978057"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同じ指標でも測った日と足場が違えば値が変わります。SWE-bench Verifiedは公式ハーネスで</a:t>
            </a:r>
          </a:p>
          <a:p>
            <a:pPr algn="l">
              <a:lnSpc>
                <a:spcPts val="2100"/>
              </a:lnSpc>
            </a:pPr>
            <a:r>
              <a:rPr lang="zh-CN" sz="1420" dirty="0">
                <a:solidFill>
                  <a:srgbClr val="484848"/>
                </a:solidFill>
                <a:latin typeface="Zen Kaku Gothic New"/>
                <a:ea typeface="Zen Kaku Gothic New"/>
                <a:cs typeface="Zen Kaku Gothic New"/>
              </a:rPr>
              <a:t>76.80%（2026年2月17日）ですが、ベンダー自己申告では90%台が出回っています。</a:t>
            </a:r>
          </a:p>
        </p:txBody>
      </p:sp>
      <p:sp>
        <p:nvSpPr>
          <p:cNvPr id="13" name="Polygon 13"/>
          <p:cNvSpPr/>
          <p:nvPr/>
        </p:nvSpPr>
        <p:spPr>
          <a:xfrm>
            <a:off x="600075" y="39528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4" name="TextBox 14"/>
          <p:cNvSpPr txBox="1"/>
          <p:nvPr/>
        </p:nvSpPr>
        <p:spPr>
          <a:xfrm>
            <a:off x="925449" y="3954304"/>
            <a:ext cx="4384548"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報道が食い違う数値は断定しません</a:t>
            </a:r>
          </a:p>
        </p:txBody>
      </p:sp>
      <p:sp>
        <p:nvSpPr>
          <p:cNvPr id="15" name="TextBox 15"/>
          <p:cNvSpPr txBox="1"/>
          <p:nvPr/>
        </p:nvSpPr>
        <p:spPr>
          <a:xfrm>
            <a:off x="926211" y="4265771"/>
            <a:ext cx="9613392"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Claude Design公開当日のFigma株の下落率は、媒体により6%から7.7%まで幅があります。</a:t>
            </a:r>
          </a:p>
          <a:p>
            <a:pPr algn="l">
              <a:lnSpc>
                <a:spcPts val="2100"/>
              </a:lnSpc>
            </a:pPr>
            <a:r>
              <a:rPr lang="zh-CN" sz="1420" dirty="0">
                <a:solidFill>
                  <a:srgbClr val="484848"/>
                </a:solidFill>
                <a:latin typeface="Zen Kaku Gothic New"/>
                <a:ea typeface="Zen Kaku Gothic New"/>
                <a:cs typeface="Zen Kaku Gothic New"/>
              </a:rPr>
              <a:t>この資料では幅のまま出すか、載せません。</a:t>
            </a:r>
          </a:p>
        </p:txBody>
      </p:sp>
      <p:sp>
        <p:nvSpPr>
          <p:cNvPr id="16" name="Rectangle 16"/>
          <p:cNvSpPr/>
          <p:nvPr/>
        </p:nvSpPr>
        <p:spPr>
          <a:xfrm>
            <a:off x="609600" y="5295900"/>
            <a:ext cx="10972800" cy="723900"/>
          </a:xfrm>
          <a:prstGeom prst="roundRect">
            <a:avLst>
              <a:gd name="adj" fmla="val 7895"/>
            </a:avLst>
          </a:prstGeom>
          <a:solidFill>
            <a:srgbClr val="EEF6F7"/>
          </a:solidFill>
          <a:ln>
            <a:noFill/>
          </a:ln>
        </p:spPr>
      </p:sp>
      <p:sp>
        <p:nvSpPr>
          <p:cNvPr id="17" name="Rectangle 17"/>
          <p:cNvSpPr/>
          <p:nvPr/>
        </p:nvSpPr>
        <p:spPr>
          <a:xfrm>
            <a:off x="609600" y="5295900"/>
            <a:ext cx="47625" cy="723900"/>
          </a:xfrm>
          <a:prstGeom prst="rect">
            <a:avLst/>
          </a:prstGeom>
          <a:solidFill>
            <a:srgbClr val="264DBF"/>
          </a:solidFill>
          <a:ln>
            <a:noFill/>
          </a:ln>
        </p:spPr>
      </p:sp>
      <p:sp>
        <p:nvSpPr>
          <p:cNvPr id="18" name="TextBox 18"/>
          <p:cNvSpPr txBox="1"/>
          <p:nvPr/>
        </p:nvSpPr>
        <p:spPr>
          <a:xfrm>
            <a:off x="811530" y="5400675"/>
            <a:ext cx="157543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幅で書く理由</a:t>
            </a:r>
          </a:p>
        </p:txBody>
      </p:sp>
      <p:sp>
        <p:nvSpPr>
          <p:cNvPr id="19" name="TextBox 19"/>
          <p:cNvSpPr txBox="1"/>
          <p:nvPr/>
        </p:nvSpPr>
        <p:spPr>
          <a:xfrm>
            <a:off x="811911" y="5675471"/>
            <a:ext cx="8378238"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食い違う数字を1つに丸めると、後で反証されたときに資料全体が疑われます。</a:t>
            </a:r>
          </a:p>
        </p:txBody>
      </p:sp>
      <p:sp>
        <p:nvSpPr>
          <p:cNvPr id="20" name="TextBox 2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1" name="TextBox 21"/>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a:t>
            </a: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全体の流れ</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266351"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第2章に</a:t>
            </a:r>
            <a:r>
              <a:rPr lang="zh-CN" sz="2480" b="1" dirty="0">
                <a:solidFill>
                  <a:srgbClr val="264DBF"/>
                </a:solidFill>
                <a:latin typeface="Zen Kaku Gothic New"/>
                <a:ea typeface="Zen Kaku Gothic New"/>
                <a:cs typeface="Zen Kaku Gothic New"/>
              </a:rPr>
              <a:t>ニュース29件</a:t>
            </a:r>
            <a:r>
              <a:rPr lang="zh-CN" sz="2480" b="1" dirty="0">
                <a:solidFill>
                  <a:srgbClr val="000000"/>
                </a:solidFill>
                <a:latin typeface="Zen Kaku Gothic New"/>
                <a:ea typeface="Zen Kaku Gothic New"/>
                <a:cs typeface="Zen Kaku Gothic New"/>
              </a:rPr>
              <a:t>、第3章以降は選定の判断材料です。</a:t>
            </a:r>
          </a:p>
        </p:txBody>
      </p:sp>
      <p:sp>
        <p:nvSpPr>
          <p:cNvPr id="7" name="Rectangle 7"/>
          <p:cNvSpPr/>
          <p:nvPr/>
        </p:nvSpPr>
        <p:spPr>
          <a:xfrm>
            <a:off x="609600" y="2247900"/>
            <a:ext cx="10972800" cy="419100"/>
          </a:xfrm>
          <a:prstGeom prst="rect">
            <a:avLst/>
          </a:prstGeom>
          <a:solidFill>
            <a:srgbClr val="0B2E33"/>
          </a:solidFill>
          <a:ln>
            <a:noFill/>
          </a:ln>
        </p:spPr>
      </p:sp>
      <p:sp>
        <p:nvSpPr>
          <p:cNvPr id="8" name="TextBox 8"/>
          <p:cNvSpPr txBox="1"/>
          <p:nvPr/>
        </p:nvSpPr>
        <p:spPr>
          <a:xfrm>
            <a:off x="773811" y="2370296"/>
            <a:ext cx="261509"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章</a:t>
            </a:r>
          </a:p>
        </p:txBody>
      </p:sp>
      <p:sp>
        <p:nvSpPr>
          <p:cNvPr id="9" name="TextBox 9"/>
          <p:cNvSpPr txBox="1"/>
          <p:nvPr/>
        </p:nvSpPr>
        <p:spPr>
          <a:xfrm>
            <a:off x="1802511" y="2370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テーマ</a:t>
            </a:r>
          </a:p>
        </p:txBody>
      </p:sp>
      <p:sp>
        <p:nvSpPr>
          <p:cNvPr id="10" name="TextBox 10"/>
          <p:cNvSpPr txBox="1"/>
          <p:nvPr/>
        </p:nvSpPr>
        <p:spPr>
          <a:xfrm>
            <a:off x="5536311" y="2370296"/>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持ち帰るもの</a:t>
            </a:r>
          </a:p>
        </p:txBody>
      </p:sp>
      <p:sp>
        <p:nvSpPr>
          <p:cNvPr id="11" name="Rectangle 11"/>
          <p:cNvSpPr/>
          <p:nvPr/>
        </p:nvSpPr>
        <p:spPr>
          <a:xfrm>
            <a:off x="609600" y="2667000"/>
            <a:ext cx="10972800" cy="514350"/>
          </a:xfrm>
          <a:prstGeom prst="rect">
            <a:avLst/>
          </a:prstGeom>
          <a:solidFill>
            <a:srgbClr val="FFFFFF"/>
          </a:solidFill>
          <a:ln>
            <a:noFill/>
          </a:ln>
        </p:spPr>
      </p:sp>
      <p:sp>
        <p:nvSpPr>
          <p:cNvPr id="12" name="TextBox 12"/>
          <p:cNvSpPr txBox="1"/>
          <p:nvPr/>
        </p:nvSpPr>
        <p:spPr>
          <a:xfrm>
            <a:off x="773811" y="2827496"/>
            <a:ext cx="64440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第1章</a:t>
            </a:r>
          </a:p>
        </p:txBody>
      </p:sp>
      <p:sp>
        <p:nvSpPr>
          <p:cNvPr id="13" name="TextBox 13"/>
          <p:cNvSpPr txBox="1"/>
          <p:nvPr/>
        </p:nvSpPr>
        <p:spPr>
          <a:xfrm>
            <a:off x="1802511" y="2827496"/>
            <a:ext cx="207306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2026年8月の現在地</a:t>
            </a:r>
          </a:p>
        </p:txBody>
      </p:sp>
      <p:sp>
        <p:nvSpPr>
          <p:cNvPr id="14" name="TextBox 14"/>
          <p:cNvSpPr txBox="1"/>
          <p:nvPr/>
        </p:nvSpPr>
        <p:spPr>
          <a:xfrm>
            <a:off x="5536311" y="2827496"/>
            <a:ext cx="37787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単価で選ぶ段階に入ったという事実</a:t>
            </a:r>
          </a:p>
        </p:txBody>
      </p:sp>
      <p:sp>
        <p:nvSpPr>
          <p:cNvPr id="15" name="Rectangle 15"/>
          <p:cNvSpPr/>
          <p:nvPr/>
        </p:nvSpPr>
        <p:spPr>
          <a:xfrm>
            <a:off x="609600" y="3181350"/>
            <a:ext cx="10972800" cy="514350"/>
          </a:xfrm>
          <a:prstGeom prst="rect">
            <a:avLst/>
          </a:prstGeom>
          <a:solidFill>
            <a:srgbClr val="F7F9FA"/>
          </a:solidFill>
          <a:ln>
            <a:noFill/>
          </a:ln>
        </p:spPr>
      </p:sp>
      <p:sp>
        <p:nvSpPr>
          <p:cNvPr id="16" name="TextBox 16"/>
          <p:cNvSpPr txBox="1"/>
          <p:nvPr/>
        </p:nvSpPr>
        <p:spPr>
          <a:xfrm>
            <a:off x="773811" y="3341846"/>
            <a:ext cx="64440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第2章</a:t>
            </a:r>
          </a:p>
        </p:txBody>
      </p:sp>
      <p:sp>
        <p:nvSpPr>
          <p:cNvPr id="17" name="TextBox 17"/>
          <p:cNvSpPr txBox="1"/>
          <p:nvPr/>
        </p:nvSpPr>
        <p:spPr>
          <a:xfrm>
            <a:off x="1802511" y="3341846"/>
            <a:ext cx="309648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ニュース（29件・新しい順）</a:t>
            </a:r>
          </a:p>
        </p:txBody>
      </p:sp>
      <p:sp>
        <p:nvSpPr>
          <p:cNvPr id="18" name="TextBox 18"/>
          <p:cNvSpPr txBox="1"/>
          <p:nvPr/>
        </p:nvSpPr>
        <p:spPr>
          <a:xfrm>
            <a:off x="5536311" y="3341846"/>
            <a:ext cx="46139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1件ごとに見出し・ビジュアル・概要・詳細</a:t>
            </a:r>
          </a:p>
        </p:txBody>
      </p:sp>
      <p:sp>
        <p:nvSpPr>
          <p:cNvPr id="19" name="Rectangle 19"/>
          <p:cNvSpPr/>
          <p:nvPr/>
        </p:nvSpPr>
        <p:spPr>
          <a:xfrm>
            <a:off x="609600" y="3695700"/>
            <a:ext cx="10972800" cy="514350"/>
          </a:xfrm>
          <a:prstGeom prst="rect">
            <a:avLst/>
          </a:prstGeom>
          <a:solidFill>
            <a:srgbClr val="FFFFFF"/>
          </a:solidFill>
          <a:ln>
            <a:noFill/>
          </a:ln>
        </p:spPr>
      </p:sp>
      <p:sp>
        <p:nvSpPr>
          <p:cNvPr id="20" name="TextBox 20"/>
          <p:cNvSpPr txBox="1"/>
          <p:nvPr/>
        </p:nvSpPr>
        <p:spPr>
          <a:xfrm>
            <a:off x="773811" y="3856196"/>
            <a:ext cx="64440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第3章</a:t>
            </a:r>
          </a:p>
        </p:txBody>
      </p:sp>
      <p:sp>
        <p:nvSpPr>
          <p:cNvPr id="21" name="TextBox 21"/>
          <p:cNvSpPr txBox="1"/>
          <p:nvPr/>
        </p:nvSpPr>
        <p:spPr>
          <a:xfrm>
            <a:off x="1802511" y="3856196"/>
            <a:ext cx="166135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モデル性能比較</a:t>
            </a:r>
          </a:p>
        </p:txBody>
      </p:sp>
      <p:sp>
        <p:nvSpPr>
          <p:cNvPr id="22" name="TextBox 22"/>
          <p:cNvSpPr txBox="1"/>
          <p:nvPr/>
        </p:nvSpPr>
        <p:spPr>
          <a:xfrm>
            <a:off x="5536311" y="385619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用途別の使い分けの基準</a:t>
            </a:r>
          </a:p>
        </p:txBody>
      </p:sp>
      <p:sp>
        <p:nvSpPr>
          <p:cNvPr id="23" name="Rectangle 23"/>
          <p:cNvSpPr/>
          <p:nvPr/>
        </p:nvSpPr>
        <p:spPr>
          <a:xfrm>
            <a:off x="609600" y="4210050"/>
            <a:ext cx="10972800" cy="514350"/>
          </a:xfrm>
          <a:prstGeom prst="rect">
            <a:avLst/>
          </a:prstGeom>
          <a:solidFill>
            <a:srgbClr val="F7F9FA"/>
          </a:solidFill>
          <a:ln>
            <a:noFill/>
          </a:ln>
        </p:spPr>
      </p:sp>
      <p:sp>
        <p:nvSpPr>
          <p:cNvPr id="24" name="TextBox 24"/>
          <p:cNvSpPr txBox="1"/>
          <p:nvPr/>
        </p:nvSpPr>
        <p:spPr>
          <a:xfrm>
            <a:off x="773811" y="4370546"/>
            <a:ext cx="64440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第4章</a:t>
            </a:r>
          </a:p>
        </p:txBody>
      </p:sp>
      <p:sp>
        <p:nvSpPr>
          <p:cNvPr id="25" name="TextBox 25"/>
          <p:cNvSpPr txBox="1"/>
          <p:nvPr/>
        </p:nvSpPr>
        <p:spPr>
          <a:xfrm>
            <a:off x="1802511" y="4370546"/>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ベンチマークの世代交代</a:t>
            </a:r>
          </a:p>
        </p:txBody>
      </p:sp>
      <p:sp>
        <p:nvSpPr>
          <p:cNvPr id="26" name="TextBox 26"/>
          <p:cNvSpPr txBox="1"/>
          <p:nvPr/>
        </p:nvSpPr>
        <p:spPr>
          <a:xfrm>
            <a:off x="5536311" y="4370546"/>
            <a:ext cx="35434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自社で評価を作る必要が出た理由</a:t>
            </a:r>
          </a:p>
        </p:txBody>
      </p:sp>
      <p:sp>
        <p:nvSpPr>
          <p:cNvPr id="27" name="Rectangle 27"/>
          <p:cNvSpPr/>
          <p:nvPr/>
        </p:nvSpPr>
        <p:spPr>
          <a:xfrm>
            <a:off x="609600" y="4724400"/>
            <a:ext cx="10972800" cy="514350"/>
          </a:xfrm>
          <a:prstGeom prst="rect">
            <a:avLst/>
          </a:prstGeom>
          <a:solidFill>
            <a:srgbClr val="FFFFFF"/>
          </a:solidFill>
          <a:ln>
            <a:noFill/>
          </a:ln>
        </p:spPr>
      </p:sp>
      <p:sp>
        <p:nvSpPr>
          <p:cNvPr id="28" name="TextBox 28"/>
          <p:cNvSpPr txBox="1"/>
          <p:nvPr/>
        </p:nvSpPr>
        <p:spPr>
          <a:xfrm>
            <a:off x="773811" y="4884896"/>
            <a:ext cx="64440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第5章</a:t>
            </a:r>
          </a:p>
        </p:txBody>
      </p:sp>
      <p:sp>
        <p:nvSpPr>
          <p:cNvPr id="29" name="TextBox 29"/>
          <p:cNvSpPr txBox="1"/>
          <p:nvPr/>
        </p:nvSpPr>
        <p:spPr>
          <a:xfrm>
            <a:off x="1802511" y="4884896"/>
            <a:ext cx="142608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勢力図と国家</a:t>
            </a:r>
          </a:p>
        </p:txBody>
      </p:sp>
      <p:sp>
        <p:nvSpPr>
          <p:cNvPr id="30" name="TextBox 30"/>
          <p:cNvSpPr txBox="1"/>
          <p:nvPr/>
        </p:nvSpPr>
        <p:spPr>
          <a:xfrm>
            <a:off x="5536311" y="4884896"/>
            <a:ext cx="35434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計算資源と規制が選定に効く経路</a:t>
            </a:r>
          </a:p>
        </p:txBody>
      </p:sp>
      <p:sp>
        <p:nvSpPr>
          <p:cNvPr id="31" name="Line 31"/>
          <p:cNvSpPr/>
          <p:nvPr/>
        </p:nvSpPr>
        <p:spPr>
          <a:xfrm>
            <a:off x="1638300" y="2667000"/>
            <a:ext cx="9525" cy="2571750"/>
          </a:xfrm>
          <a:custGeom>
            <a:avLst/>
            <a:gdLst/>
            <a:ahLst/>
            <a:cxnLst/>
            <a:rect l="l" t="t" r="r" b="b"/>
            <a:pathLst>
              <a:path w="9525" h="2571750">
                <a:moveTo>
                  <a:pt x="0" y="0"/>
                </a:moveTo>
                <a:lnTo>
                  <a:pt x="0" y="2571750"/>
                </a:lnTo>
              </a:path>
            </a:pathLst>
          </a:custGeom>
          <a:noFill/>
          <a:ln w="9525">
            <a:solidFill>
              <a:srgbClr val="E3E7EA"/>
            </a:solidFill>
          </a:ln>
        </p:spPr>
      </p:sp>
      <p:sp>
        <p:nvSpPr>
          <p:cNvPr id="32" name="Line 32"/>
          <p:cNvSpPr/>
          <p:nvPr/>
        </p:nvSpPr>
        <p:spPr>
          <a:xfrm>
            <a:off x="5372100" y="2667000"/>
            <a:ext cx="9525" cy="2571750"/>
          </a:xfrm>
          <a:custGeom>
            <a:avLst/>
            <a:gdLst/>
            <a:ahLst/>
            <a:cxnLst/>
            <a:rect l="l" t="t" r="r" b="b"/>
            <a:pathLst>
              <a:path w="9525" h="2571750">
                <a:moveTo>
                  <a:pt x="0" y="0"/>
                </a:moveTo>
                <a:lnTo>
                  <a:pt x="0" y="2571750"/>
                </a:lnTo>
              </a:path>
            </a:pathLst>
          </a:custGeom>
          <a:noFill/>
          <a:ln w="9525">
            <a:solidFill>
              <a:srgbClr val="E3E7EA"/>
            </a:solidFill>
          </a:ln>
        </p:spPr>
      </p:sp>
      <p:sp>
        <p:nvSpPr>
          <p:cNvPr id="33" name="Rectangle 33"/>
          <p:cNvSpPr/>
          <p:nvPr/>
        </p:nvSpPr>
        <p:spPr>
          <a:xfrm>
            <a:off x="609600" y="2667000"/>
            <a:ext cx="10972800" cy="2571750"/>
          </a:xfrm>
          <a:prstGeom prst="rect">
            <a:avLst/>
          </a:prstGeom>
          <a:noFill/>
          <a:ln w="9525">
            <a:solidFill>
              <a:srgbClr val="E3E7EA"/>
            </a:solidFill>
          </a:ln>
        </p:spPr>
      </p:sp>
      <p:sp>
        <p:nvSpPr>
          <p:cNvPr id="34" name="Rectangle 34"/>
          <p:cNvSpPr/>
          <p:nvPr/>
        </p:nvSpPr>
        <p:spPr>
          <a:xfrm>
            <a:off x="609600" y="5334000"/>
            <a:ext cx="10972800" cy="990600"/>
          </a:xfrm>
          <a:prstGeom prst="roundRect">
            <a:avLst>
              <a:gd name="adj" fmla="val 5769"/>
            </a:avLst>
          </a:prstGeom>
          <a:solidFill>
            <a:srgbClr val="EEF6F7"/>
          </a:solidFill>
          <a:ln>
            <a:noFill/>
          </a:ln>
        </p:spPr>
      </p:sp>
      <p:sp>
        <p:nvSpPr>
          <p:cNvPr id="35" name="Rectangle 35"/>
          <p:cNvSpPr/>
          <p:nvPr/>
        </p:nvSpPr>
        <p:spPr>
          <a:xfrm>
            <a:off x="609600" y="5334000"/>
            <a:ext cx="47625" cy="990600"/>
          </a:xfrm>
          <a:prstGeom prst="rect">
            <a:avLst/>
          </a:prstGeom>
          <a:solidFill>
            <a:srgbClr val="264DBF"/>
          </a:solidFill>
          <a:ln>
            <a:noFill/>
          </a:ln>
        </p:spPr>
      </p:sp>
      <p:sp>
        <p:nvSpPr>
          <p:cNvPr id="36" name="TextBox 36"/>
          <p:cNvSpPr txBox="1"/>
          <p:nvPr/>
        </p:nvSpPr>
        <p:spPr>
          <a:xfrm>
            <a:off x="811530" y="5438775"/>
            <a:ext cx="2095500"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ニュースの読み方</a:t>
            </a:r>
          </a:p>
        </p:txBody>
      </p:sp>
      <p:sp>
        <p:nvSpPr>
          <p:cNvPr id="37" name="TextBox 37"/>
          <p:cNvSpPr txBox="1"/>
          <p:nvPr/>
        </p:nvSpPr>
        <p:spPr>
          <a:xfrm>
            <a:off x="811911" y="5713571"/>
            <a:ext cx="12930664"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各ニュースは上端のティール帯と「NEWS xx」のチップから始まります。1枚目に見出しとビジュアル、2枚目以降に概要と</a:t>
            </a:r>
          </a:p>
          <a:p>
            <a:pPr algn="l">
              <a:lnSpc>
                <a:spcPts val="2100"/>
              </a:lnSpc>
            </a:pPr>
            <a:r>
              <a:rPr lang="zh-CN" sz="1420" dirty="0">
                <a:solidFill>
                  <a:srgbClr val="000000"/>
                </a:solidFill>
                <a:latin typeface="Zen Kaku Gothic New"/>
                <a:ea typeface="Zen Kaku Gothic New"/>
                <a:cs typeface="Zen Kaku Gothic New"/>
              </a:rPr>
              <a:t>詳細が続きます。</a:t>
            </a:r>
          </a:p>
        </p:txBody>
      </p:sp>
      <p:sp>
        <p:nvSpPr>
          <p:cNvPr id="38" name="TextBox 3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9" name="TextBox 39"/>
          <p:cNvSpPr txBox="1"/>
          <p:nvPr/>
        </p:nvSpPr>
        <p:spPr>
          <a:xfrm>
            <a:off x="11502723" y="6597491"/>
            <a:ext cx="84439"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a:t>
            </a: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01</a:t>
            </a:r>
          </a:p>
        </p:txBody>
      </p:sp>
      <p:sp>
        <p:nvSpPr>
          <p:cNvPr id="5" name="TextBox 5"/>
          <p:cNvSpPr txBox="1"/>
          <p:nvPr/>
        </p:nvSpPr>
        <p:spPr>
          <a:xfrm>
            <a:off x="1125474" y="3818572"/>
            <a:ext cx="5268206"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2026年8月の現在地</a:t>
            </a:r>
          </a:p>
        </p:txBody>
      </p:sp>
      <p:sp>
        <p:nvSpPr>
          <p:cNvPr id="6" name="Rectangle 6"/>
          <p:cNvSpPr/>
          <p:nvPr/>
        </p:nvSpPr>
        <p:spPr>
          <a:xfrm>
            <a:off x="1162050" y="4438650"/>
            <a:ext cx="3429000" cy="28575"/>
          </a:xfrm>
          <a:prstGeom prst="rect">
            <a:avLst/>
          </a:prstGeom>
          <a:solidFill>
            <a:srgbClr val="47BCC6"/>
          </a:solidFill>
          <a:ln>
            <a:noFill/>
          </a:ln>
        </p:spPr>
      </p:sp>
      <p:sp>
        <p:nvSpPr>
          <p:cNvPr id="7" name="TextBox 7"/>
          <p:cNvSpPr txBox="1"/>
          <p:nvPr/>
        </p:nvSpPr>
        <p:spPr>
          <a:xfrm>
            <a:off x="1154049" y="4687729"/>
            <a:ext cx="9806226" cy="6128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総合指標の上位3モデルは2ポイント差に収まりました。差がつくのは1タスクあたり</a:t>
            </a:r>
          </a:p>
          <a:p>
            <a:pPr algn="l">
              <a:lnSpc>
                <a:spcPts val="2400"/>
              </a:lnSpc>
            </a:pPr>
            <a:r>
              <a:rPr lang="zh-CN" sz="1580" dirty="0">
                <a:solidFill>
                  <a:srgbClr val="484848"/>
                </a:solidFill>
                <a:latin typeface="Zen Kaku Gothic New"/>
                <a:ea typeface="Zen Kaku Gothic New"/>
                <a:cs typeface="Zen Kaku Gothic New"/>
              </a:rPr>
              <a:t>のコストと、重みが公開されているかどうかです。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モデル選定の分かれ目</a:t>
            </a:r>
          </a:p>
        </p:txBody>
      </p:sp>
      <p:sp>
        <p:nvSpPr>
          <p:cNvPr id="5" name="Rectangle 5"/>
          <p:cNvSpPr/>
          <p:nvPr/>
        </p:nvSpPr>
        <p:spPr>
          <a:xfrm>
            <a:off x="609600" y="1028700"/>
            <a:ext cx="10972800" cy="19050"/>
          </a:xfrm>
          <a:prstGeom prst="rect">
            <a:avLst/>
          </a:prstGeom>
          <a:solidFill>
            <a:srgbClr val="A3DDE3"/>
          </a:solidFill>
          <a:ln>
            <a:noFill/>
          </a:ln>
        </p:spPr>
      </p:sp>
      <p:sp>
        <p:nvSpPr>
          <p:cNvPr id="6" name="Rectangle 6"/>
          <p:cNvSpPr/>
          <p:nvPr/>
        </p:nvSpPr>
        <p:spPr>
          <a:xfrm>
            <a:off x="609600" y="2190750"/>
            <a:ext cx="76200" cy="1276350"/>
          </a:xfrm>
          <a:prstGeom prst="rect">
            <a:avLst/>
          </a:prstGeom>
          <a:solidFill>
            <a:srgbClr val="47BCC6"/>
          </a:solidFill>
          <a:ln>
            <a:noFill/>
          </a:ln>
        </p:spPr>
      </p:sp>
      <p:sp>
        <p:nvSpPr>
          <p:cNvPr id="7" name="TextBox 7"/>
          <p:cNvSpPr txBox="1"/>
          <p:nvPr/>
        </p:nvSpPr>
        <p:spPr>
          <a:xfrm>
            <a:off x="975360" y="2305050"/>
            <a:ext cx="5751195" cy="586740"/>
          </a:xfrm>
          <a:prstGeom prst="rect">
            <a:avLst/>
          </a:prstGeom>
          <a:noFill/>
          <a:ln>
            <a:noFill/>
          </a:ln>
        </p:spPr>
        <p:txBody>
          <a:bodyPr wrap="none" lIns="0" tIns="0" rIns="0" bIns="0" anchor="t" anchorCtr="0">
            <a:spAutoFit/>
          </a:bodyPr>
          <a:lstStyle/>
          <a:p>
            <a:pPr algn="l"/>
            <a:r>
              <a:rPr lang="zh-CN" sz="3000" b="1" dirty="0">
                <a:solidFill>
                  <a:srgbClr val="000000"/>
                </a:solidFill>
                <a:latin typeface="Zen Kaku Gothic New"/>
                <a:ea typeface="Zen Kaku Gothic New"/>
                <a:cs typeface="Zen Kaku Gothic New"/>
              </a:rPr>
              <a:t>選定の基準は、性能から</a:t>
            </a:r>
          </a:p>
        </p:txBody>
      </p:sp>
      <p:sp>
        <p:nvSpPr>
          <p:cNvPr id="8" name="TextBox 8"/>
          <p:cNvSpPr txBox="1"/>
          <p:nvPr/>
        </p:nvSpPr>
        <p:spPr>
          <a:xfrm>
            <a:off x="975360" y="2857500"/>
            <a:ext cx="7597426" cy="586740"/>
          </a:xfrm>
          <a:prstGeom prst="rect">
            <a:avLst/>
          </a:prstGeom>
          <a:noFill/>
          <a:ln>
            <a:noFill/>
          </a:ln>
        </p:spPr>
        <p:txBody>
          <a:bodyPr wrap="none" lIns="0" tIns="0" rIns="0" bIns="0" anchor="t" anchorCtr="0">
            <a:spAutoFit/>
          </a:bodyPr>
          <a:lstStyle/>
          <a:p>
            <a:pPr algn="l"/>
            <a:r>
              <a:rPr lang="zh-CN" sz="3000" b="1" dirty="0">
                <a:solidFill>
                  <a:srgbClr val="264DBF"/>
                </a:solidFill>
                <a:latin typeface="Zen Kaku Gothic New"/>
                <a:ea typeface="Zen Kaku Gothic New"/>
                <a:cs typeface="Zen Kaku Gothic New"/>
              </a:rPr>
              <a:t>1タスクいくらか</a:t>
            </a:r>
            <a:r>
              <a:rPr lang="zh-CN" sz="3000" b="1" dirty="0">
                <a:solidFill>
                  <a:srgbClr val="000000"/>
                </a:solidFill>
                <a:latin typeface="Zen Kaku Gothic New"/>
                <a:ea typeface="Zen Kaku Gothic New"/>
                <a:cs typeface="Zen Kaku Gothic New"/>
              </a:rPr>
              <a:t>へ移りました。</a:t>
            </a:r>
          </a:p>
        </p:txBody>
      </p:sp>
      <p:sp>
        <p:nvSpPr>
          <p:cNvPr id="9" name="TextBox 9"/>
          <p:cNvSpPr txBox="1"/>
          <p:nvPr/>
        </p:nvSpPr>
        <p:spPr>
          <a:xfrm>
            <a:off x="1001649" y="3735229"/>
            <a:ext cx="7166896" cy="12224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総合指標の上位はClaude Opus 5が61、Claude Fable 5が60、</a:t>
            </a:r>
          </a:p>
          <a:p>
            <a:pPr algn="l">
              <a:lnSpc>
                <a:spcPts val="2400"/>
              </a:lnSpc>
            </a:pPr>
            <a:r>
              <a:rPr lang="zh-CN" sz="1580" dirty="0">
                <a:solidFill>
                  <a:srgbClr val="484848"/>
                </a:solidFill>
                <a:latin typeface="Zen Kaku Gothic New"/>
                <a:ea typeface="Zen Kaku Gothic New"/>
                <a:cs typeface="Zen Kaku Gothic New"/>
              </a:rPr>
              <a:t>GPT-5.6 Solが59です。上位3モデルの差は2ポイントです。</a:t>
            </a:r>
          </a:p>
          <a:p>
            <a:pPr algn="l">
              <a:lnSpc>
                <a:spcPts val="2400"/>
              </a:lnSpc>
            </a:pPr>
            <a:r>
              <a:rPr lang="zh-CN" sz="1580" dirty="0">
                <a:solidFill>
                  <a:srgbClr val="484848"/>
                </a:solidFill>
                <a:latin typeface="Zen Kaku Gothic New"/>
                <a:ea typeface="Zen Kaku Gothic New"/>
                <a:cs typeface="Zen Kaku Gothic New"/>
              </a:rPr>
              <a:t>同じ表の1タスク平均コストは最安$0.04から</a:t>
            </a:r>
          </a:p>
          <a:p>
            <a:pPr algn="l">
              <a:lnSpc>
                <a:spcPts val="2400"/>
              </a:lnSpc>
            </a:pPr>
            <a:r>
              <a:rPr lang="zh-CN" sz="1580" dirty="0">
                <a:solidFill>
                  <a:srgbClr val="484848"/>
                </a:solidFill>
                <a:latin typeface="Zen Kaku Gothic New"/>
                <a:ea typeface="Zen Kaku Gothic New"/>
                <a:cs typeface="Zen Kaku Gothic New"/>
              </a:rPr>
              <a:t>最高$2.75まで開き、その差は約69倍です。</a:t>
            </a:r>
          </a:p>
        </p:txBody>
      </p:sp>
      <p:sp>
        <p:nvSpPr>
          <p:cNvPr id="10" name="TextBox 10"/>
          <p:cNvSpPr txBox="1"/>
          <p:nvPr/>
        </p:nvSpPr>
        <p:spPr>
          <a:xfrm>
            <a:off x="602361" y="6132671"/>
            <a:ext cx="677841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artificialanalysis.ai/models（2026年7月28日アクセス）</a:t>
            </a:r>
          </a:p>
        </p:txBody>
      </p:sp>
      <p:sp>
        <p:nvSpPr>
          <p:cNvPr id="11" name="TextBox 1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2" name="TextBox 12"/>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10</a:t>
            </a: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86797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2026年前半の主要発表</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3132734"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この7か月で実務に効いたのは、</a:t>
            </a:r>
            <a:r>
              <a:rPr lang="zh-CN" sz="2480" b="1" dirty="0">
                <a:solidFill>
                  <a:srgbClr val="264DBF"/>
                </a:solidFill>
                <a:latin typeface="Zen Kaku Gothic New"/>
                <a:ea typeface="Zen Kaku Gothic New"/>
                <a:cs typeface="Zen Kaku Gothic New"/>
              </a:rPr>
              <a:t>重みの公開日と規制の適用日</a:t>
            </a:r>
            <a:r>
              <a:rPr lang="zh-CN" sz="2480" b="1" dirty="0">
                <a:solidFill>
                  <a:srgbClr val="000000"/>
                </a:solidFill>
                <a:latin typeface="Zen Kaku Gothic New"/>
                <a:ea typeface="Zen Kaku Gothic New"/>
                <a:cs typeface="Zen Kaku Gothic New"/>
              </a:rPr>
              <a:t>です。</a:t>
            </a:r>
          </a:p>
        </p:txBody>
      </p:sp>
      <p:sp>
        <p:nvSpPr>
          <p:cNvPr id="7" name="Rectangle 7"/>
          <p:cNvSpPr/>
          <p:nvPr/>
        </p:nvSpPr>
        <p:spPr>
          <a:xfrm>
            <a:off x="609600" y="2152650"/>
            <a:ext cx="10972800" cy="419100"/>
          </a:xfrm>
          <a:prstGeom prst="rect">
            <a:avLst/>
          </a:prstGeom>
          <a:solidFill>
            <a:srgbClr val="0B2E33"/>
          </a:solidFill>
          <a:ln>
            <a:noFill/>
          </a:ln>
        </p:spPr>
      </p:sp>
      <p:sp>
        <p:nvSpPr>
          <p:cNvPr id="8" name="TextBox 8"/>
          <p:cNvSpPr txBox="1"/>
          <p:nvPr/>
        </p:nvSpPr>
        <p:spPr>
          <a:xfrm>
            <a:off x="773811" y="22750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日付</a:t>
            </a:r>
          </a:p>
        </p:txBody>
      </p:sp>
      <p:sp>
        <p:nvSpPr>
          <p:cNvPr id="9" name="TextBox 9"/>
          <p:cNvSpPr txBox="1"/>
          <p:nvPr/>
        </p:nvSpPr>
        <p:spPr>
          <a:xfrm>
            <a:off x="2259711" y="227504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出来事</a:t>
            </a:r>
          </a:p>
        </p:txBody>
      </p:sp>
      <p:sp>
        <p:nvSpPr>
          <p:cNvPr id="10" name="TextBox 10"/>
          <p:cNvSpPr txBox="1"/>
          <p:nvPr/>
        </p:nvSpPr>
        <p:spPr>
          <a:xfrm>
            <a:off x="7593711" y="2275046"/>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何が変わるか</a:t>
            </a:r>
          </a:p>
        </p:txBody>
      </p:sp>
      <p:sp>
        <p:nvSpPr>
          <p:cNvPr id="11" name="Rectangle 11"/>
          <p:cNvSpPr/>
          <p:nvPr/>
        </p:nvSpPr>
        <p:spPr>
          <a:xfrm>
            <a:off x="609600" y="2571750"/>
            <a:ext cx="10972800" cy="381000"/>
          </a:xfrm>
          <a:prstGeom prst="rect">
            <a:avLst/>
          </a:prstGeom>
          <a:solidFill>
            <a:srgbClr val="FFFFFF"/>
          </a:solidFill>
          <a:ln>
            <a:noFill/>
          </a:ln>
        </p:spPr>
      </p:sp>
      <p:sp>
        <p:nvSpPr>
          <p:cNvPr id="12" name="TextBox 12"/>
          <p:cNvSpPr txBox="1"/>
          <p:nvPr/>
        </p:nvSpPr>
        <p:spPr>
          <a:xfrm>
            <a:off x="773811" y="2665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1月16日</a:t>
            </a:r>
          </a:p>
        </p:txBody>
      </p:sp>
      <p:sp>
        <p:nvSpPr>
          <p:cNvPr id="13" name="TextBox 13"/>
          <p:cNvSpPr txBox="1"/>
          <p:nvPr/>
        </p:nvSpPr>
        <p:spPr>
          <a:xfrm>
            <a:off x="2259711" y="2665571"/>
            <a:ext cx="394766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ValveがSteamのAI開示ルールを改定</a:t>
            </a:r>
          </a:p>
        </p:txBody>
      </p:sp>
      <p:sp>
        <p:nvSpPr>
          <p:cNvPr id="14" name="TextBox 14"/>
          <p:cNvSpPr txBox="1"/>
          <p:nvPr/>
        </p:nvSpPr>
        <p:spPr>
          <a:xfrm>
            <a:off x="7593711" y="266557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開示義務の対象を絞る</a:t>
            </a:r>
          </a:p>
        </p:txBody>
      </p:sp>
      <p:sp>
        <p:nvSpPr>
          <p:cNvPr id="15" name="Rectangle 15"/>
          <p:cNvSpPr/>
          <p:nvPr/>
        </p:nvSpPr>
        <p:spPr>
          <a:xfrm>
            <a:off x="609600" y="2952750"/>
            <a:ext cx="10972800" cy="381000"/>
          </a:xfrm>
          <a:prstGeom prst="rect">
            <a:avLst/>
          </a:prstGeom>
          <a:solidFill>
            <a:srgbClr val="F7F9FA"/>
          </a:solidFill>
          <a:ln>
            <a:noFill/>
          </a:ln>
        </p:spPr>
      </p:sp>
      <p:sp>
        <p:nvSpPr>
          <p:cNvPr id="16" name="TextBox 16"/>
          <p:cNvSpPr txBox="1"/>
          <p:nvPr/>
        </p:nvSpPr>
        <p:spPr>
          <a:xfrm>
            <a:off x="773811" y="3046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2月19日</a:t>
            </a:r>
          </a:p>
        </p:txBody>
      </p:sp>
      <p:sp>
        <p:nvSpPr>
          <p:cNvPr id="17" name="TextBox 17"/>
          <p:cNvSpPr txBox="1"/>
          <p:nvPr/>
        </p:nvSpPr>
        <p:spPr>
          <a:xfrm>
            <a:off x="2259711" y="3046571"/>
            <a:ext cx="562651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パナソニック コネクトがAIエージェント運用開始</a:t>
            </a:r>
          </a:p>
        </p:txBody>
      </p:sp>
      <p:sp>
        <p:nvSpPr>
          <p:cNvPr id="18" name="TextBox 18"/>
          <p:cNvSpPr txBox="1"/>
          <p:nvPr/>
        </p:nvSpPr>
        <p:spPr>
          <a:xfrm>
            <a:off x="7593711" y="304657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図面と設計仕様の照合</a:t>
            </a:r>
          </a:p>
        </p:txBody>
      </p:sp>
      <p:sp>
        <p:nvSpPr>
          <p:cNvPr id="19" name="Rectangle 19"/>
          <p:cNvSpPr/>
          <p:nvPr/>
        </p:nvSpPr>
        <p:spPr>
          <a:xfrm>
            <a:off x="609600" y="3333750"/>
            <a:ext cx="10972800" cy="381000"/>
          </a:xfrm>
          <a:prstGeom prst="rect">
            <a:avLst/>
          </a:prstGeom>
          <a:solidFill>
            <a:srgbClr val="FFFFFF"/>
          </a:solidFill>
          <a:ln>
            <a:noFill/>
          </a:ln>
        </p:spPr>
      </p:sp>
      <p:sp>
        <p:nvSpPr>
          <p:cNvPr id="20" name="TextBox 20"/>
          <p:cNvSpPr txBox="1"/>
          <p:nvPr/>
        </p:nvSpPr>
        <p:spPr>
          <a:xfrm>
            <a:off x="773811" y="3427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4月17日</a:t>
            </a:r>
          </a:p>
        </p:txBody>
      </p:sp>
      <p:sp>
        <p:nvSpPr>
          <p:cNvPr id="21" name="TextBox 21"/>
          <p:cNvSpPr txBox="1"/>
          <p:nvPr/>
        </p:nvSpPr>
        <p:spPr>
          <a:xfrm>
            <a:off x="2259711" y="3427571"/>
            <a:ext cx="36060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AnthropicがClaude Designを公開</a:t>
            </a:r>
          </a:p>
        </p:txBody>
      </p:sp>
      <p:sp>
        <p:nvSpPr>
          <p:cNvPr id="22" name="TextBox 22"/>
          <p:cNvSpPr txBox="1"/>
          <p:nvPr/>
        </p:nvSpPr>
        <p:spPr>
          <a:xfrm>
            <a:off x="7593711" y="3427571"/>
            <a:ext cx="32752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同日にFigma株が6〜7.7%下落</a:t>
            </a:r>
          </a:p>
        </p:txBody>
      </p:sp>
      <p:sp>
        <p:nvSpPr>
          <p:cNvPr id="23" name="Rectangle 23"/>
          <p:cNvSpPr/>
          <p:nvPr/>
        </p:nvSpPr>
        <p:spPr>
          <a:xfrm>
            <a:off x="609600" y="3714750"/>
            <a:ext cx="10972800" cy="381000"/>
          </a:xfrm>
          <a:prstGeom prst="rect">
            <a:avLst/>
          </a:prstGeom>
          <a:solidFill>
            <a:srgbClr val="F7F9FA"/>
          </a:solidFill>
          <a:ln>
            <a:noFill/>
          </a:ln>
        </p:spPr>
      </p:sp>
      <p:sp>
        <p:nvSpPr>
          <p:cNvPr id="24" name="TextBox 24"/>
          <p:cNvSpPr txBox="1"/>
          <p:nvPr/>
        </p:nvSpPr>
        <p:spPr>
          <a:xfrm>
            <a:off x="773811" y="3808571"/>
            <a:ext cx="78027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6月9日</a:t>
            </a:r>
          </a:p>
        </p:txBody>
      </p:sp>
      <p:sp>
        <p:nvSpPr>
          <p:cNvPr id="25" name="TextBox 25"/>
          <p:cNvSpPr txBox="1"/>
          <p:nvPr/>
        </p:nvSpPr>
        <p:spPr>
          <a:xfrm>
            <a:off x="2259711" y="3808571"/>
            <a:ext cx="408024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Fable 5とMythos 5が提供開始</a:t>
            </a:r>
          </a:p>
        </p:txBody>
      </p:sp>
      <p:sp>
        <p:nvSpPr>
          <p:cNvPr id="26" name="TextBox 26"/>
          <p:cNvSpPr txBox="1"/>
          <p:nvPr/>
        </p:nvSpPr>
        <p:spPr>
          <a:xfrm>
            <a:off x="7593711" y="380857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総合指標の首位が交代</a:t>
            </a:r>
          </a:p>
        </p:txBody>
      </p:sp>
      <p:sp>
        <p:nvSpPr>
          <p:cNvPr id="27" name="Rectangle 27"/>
          <p:cNvSpPr/>
          <p:nvPr/>
        </p:nvSpPr>
        <p:spPr>
          <a:xfrm>
            <a:off x="609600" y="4095750"/>
            <a:ext cx="10972800" cy="381000"/>
          </a:xfrm>
          <a:prstGeom prst="rect">
            <a:avLst/>
          </a:prstGeom>
          <a:solidFill>
            <a:srgbClr val="FFFFFF"/>
          </a:solidFill>
          <a:ln>
            <a:noFill/>
          </a:ln>
        </p:spPr>
      </p:sp>
      <p:sp>
        <p:nvSpPr>
          <p:cNvPr id="28" name="TextBox 28"/>
          <p:cNvSpPr txBox="1"/>
          <p:nvPr/>
        </p:nvSpPr>
        <p:spPr>
          <a:xfrm>
            <a:off x="773811" y="4189571"/>
            <a:ext cx="78027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7月9日</a:t>
            </a:r>
          </a:p>
        </p:txBody>
      </p:sp>
      <p:sp>
        <p:nvSpPr>
          <p:cNvPr id="29" name="TextBox 29"/>
          <p:cNvSpPr txBox="1"/>
          <p:nvPr/>
        </p:nvSpPr>
        <p:spPr>
          <a:xfrm>
            <a:off x="2259711" y="4189571"/>
            <a:ext cx="43210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AtCoder世界一決定戦でAIが人間に勝利</a:t>
            </a:r>
          </a:p>
        </p:txBody>
      </p:sp>
      <p:sp>
        <p:nvSpPr>
          <p:cNvPr id="30" name="TextBox 30"/>
          <p:cNvSpPr txBox="1"/>
          <p:nvPr/>
        </p:nvSpPr>
        <p:spPr>
          <a:xfrm>
            <a:off x="7593711" y="4189571"/>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昨年は人間が優勝していた</a:t>
            </a:r>
          </a:p>
        </p:txBody>
      </p:sp>
      <p:sp>
        <p:nvSpPr>
          <p:cNvPr id="31" name="Rectangle 31"/>
          <p:cNvSpPr/>
          <p:nvPr/>
        </p:nvSpPr>
        <p:spPr>
          <a:xfrm>
            <a:off x="609600" y="4476750"/>
            <a:ext cx="10972800" cy="381000"/>
          </a:xfrm>
          <a:prstGeom prst="rect">
            <a:avLst/>
          </a:prstGeom>
          <a:solidFill>
            <a:srgbClr val="F7F9FA"/>
          </a:solidFill>
          <a:ln>
            <a:noFill/>
          </a:ln>
        </p:spPr>
      </p:sp>
      <p:sp>
        <p:nvSpPr>
          <p:cNvPr id="32" name="TextBox 32"/>
          <p:cNvSpPr txBox="1"/>
          <p:nvPr/>
        </p:nvSpPr>
        <p:spPr>
          <a:xfrm>
            <a:off x="773811" y="4570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7月16日</a:t>
            </a:r>
          </a:p>
        </p:txBody>
      </p:sp>
      <p:sp>
        <p:nvSpPr>
          <p:cNvPr id="33" name="TextBox 33"/>
          <p:cNvSpPr txBox="1"/>
          <p:nvPr/>
        </p:nvSpPr>
        <p:spPr>
          <a:xfrm>
            <a:off x="2259711" y="4570571"/>
            <a:ext cx="31634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Moonshot AIがKimi K3を発表</a:t>
            </a:r>
          </a:p>
        </p:txBody>
      </p:sp>
      <p:sp>
        <p:nvSpPr>
          <p:cNvPr id="34" name="TextBox 34"/>
          <p:cNvSpPr txBox="1"/>
          <p:nvPr/>
        </p:nvSpPr>
        <p:spPr>
          <a:xfrm>
            <a:off x="7593711" y="4570571"/>
            <a:ext cx="228480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7月27日に重みを公開</a:t>
            </a:r>
          </a:p>
        </p:txBody>
      </p:sp>
      <p:sp>
        <p:nvSpPr>
          <p:cNvPr id="35" name="Rectangle 35"/>
          <p:cNvSpPr/>
          <p:nvPr/>
        </p:nvSpPr>
        <p:spPr>
          <a:xfrm>
            <a:off x="609600" y="4857750"/>
            <a:ext cx="10972800" cy="381000"/>
          </a:xfrm>
          <a:prstGeom prst="rect">
            <a:avLst/>
          </a:prstGeom>
          <a:solidFill>
            <a:srgbClr val="FFFFFF"/>
          </a:solidFill>
          <a:ln>
            <a:noFill/>
          </a:ln>
        </p:spPr>
      </p:sp>
      <p:sp>
        <p:nvSpPr>
          <p:cNvPr id="36" name="TextBox 36"/>
          <p:cNvSpPr txBox="1"/>
          <p:nvPr/>
        </p:nvSpPr>
        <p:spPr>
          <a:xfrm>
            <a:off x="773811" y="4951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7月21日</a:t>
            </a:r>
          </a:p>
        </p:txBody>
      </p:sp>
      <p:sp>
        <p:nvSpPr>
          <p:cNvPr id="37" name="TextBox 37"/>
          <p:cNvSpPr txBox="1"/>
          <p:nvPr/>
        </p:nvSpPr>
        <p:spPr>
          <a:xfrm>
            <a:off x="2259711" y="4951571"/>
            <a:ext cx="471756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OpenAIが自社モデルによる社外侵入を公表</a:t>
            </a:r>
          </a:p>
        </p:txBody>
      </p:sp>
      <p:sp>
        <p:nvSpPr>
          <p:cNvPr id="38" name="TextBox 38"/>
          <p:cNvSpPr txBox="1"/>
          <p:nvPr/>
        </p:nvSpPr>
        <p:spPr>
          <a:xfrm>
            <a:off x="7593711" y="4951571"/>
            <a:ext cx="23201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NEWS 17 で扱います</a:t>
            </a:r>
          </a:p>
        </p:txBody>
      </p:sp>
      <p:sp>
        <p:nvSpPr>
          <p:cNvPr id="39" name="Rectangle 39"/>
          <p:cNvSpPr/>
          <p:nvPr/>
        </p:nvSpPr>
        <p:spPr>
          <a:xfrm>
            <a:off x="609600" y="5238750"/>
            <a:ext cx="10972800" cy="381000"/>
          </a:xfrm>
          <a:prstGeom prst="rect">
            <a:avLst/>
          </a:prstGeom>
          <a:solidFill>
            <a:srgbClr val="F7F9FA"/>
          </a:solidFill>
          <a:ln>
            <a:noFill/>
          </a:ln>
        </p:spPr>
      </p:sp>
      <p:sp>
        <p:nvSpPr>
          <p:cNvPr id="40" name="TextBox 40"/>
          <p:cNvSpPr txBox="1"/>
          <p:nvPr/>
        </p:nvSpPr>
        <p:spPr>
          <a:xfrm>
            <a:off x="773811" y="5332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7月22日</a:t>
            </a:r>
          </a:p>
        </p:txBody>
      </p:sp>
      <p:sp>
        <p:nvSpPr>
          <p:cNvPr id="41" name="TextBox 41"/>
          <p:cNvSpPr txBox="1"/>
          <p:nvPr/>
        </p:nvSpPr>
        <p:spPr>
          <a:xfrm>
            <a:off x="2259711" y="5332571"/>
            <a:ext cx="41650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ホワイトハウスがGenesis Mission発表</a:t>
            </a:r>
          </a:p>
        </p:txBody>
      </p:sp>
      <p:sp>
        <p:nvSpPr>
          <p:cNvPr id="42" name="TextBox 42"/>
          <p:cNvSpPr txBox="1"/>
          <p:nvPr/>
        </p:nvSpPr>
        <p:spPr>
          <a:xfrm>
            <a:off x="7593711" y="5332571"/>
            <a:ext cx="288474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連邦15機関超で50億ドル超</a:t>
            </a:r>
          </a:p>
        </p:txBody>
      </p:sp>
      <p:sp>
        <p:nvSpPr>
          <p:cNvPr id="43" name="Rectangle 43"/>
          <p:cNvSpPr/>
          <p:nvPr/>
        </p:nvSpPr>
        <p:spPr>
          <a:xfrm>
            <a:off x="609600" y="5619750"/>
            <a:ext cx="10972800" cy="381000"/>
          </a:xfrm>
          <a:prstGeom prst="rect">
            <a:avLst/>
          </a:prstGeom>
          <a:solidFill>
            <a:srgbClr val="FFFFFF"/>
          </a:solidFill>
          <a:ln>
            <a:noFill/>
          </a:ln>
        </p:spPr>
      </p:sp>
      <p:sp>
        <p:nvSpPr>
          <p:cNvPr id="44" name="TextBox 44"/>
          <p:cNvSpPr txBox="1"/>
          <p:nvPr/>
        </p:nvSpPr>
        <p:spPr>
          <a:xfrm>
            <a:off x="773811" y="5713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7月24日</a:t>
            </a:r>
          </a:p>
        </p:txBody>
      </p:sp>
      <p:sp>
        <p:nvSpPr>
          <p:cNvPr id="45" name="TextBox 45"/>
          <p:cNvSpPr txBox="1"/>
          <p:nvPr/>
        </p:nvSpPr>
        <p:spPr>
          <a:xfrm>
            <a:off x="2259711" y="5713571"/>
            <a:ext cx="36577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AnthropicがClaude Opus 5を公開</a:t>
            </a:r>
          </a:p>
        </p:txBody>
      </p:sp>
      <p:sp>
        <p:nvSpPr>
          <p:cNvPr id="46" name="TextBox 46"/>
          <p:cNvSpPr txBox="1"/>
          <p:nvPr/>
        </p:nvSpPr>
        <p:spPr>
          <a:xfrm>
            <a:off x="7593711" y="5713571"/>
            <a:ext cx="192014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総合指標61で首位</a:t>
            </a:r>
          </a:p>
        </p:txBody>
      </p:sp>
      <p:sp>
        <p:nvSpPr>
          <p:cNvPr id="47" name="Rectangle 47"/>
          <p:cNvSpPr/>
          <p:nvPr/>
        </p:nvSpPr>
        <p:spPr>
          <a:xfrm>
            <a:off x="609600" y="6000750"/>
            <a:ext cx="10972800" cy="381000"/>
          </a:xfrm>
          <a:prstGeom prst="rect">
            <a:avLst/>
          </a:prstGeom>
          <a:solidFill>
            <a:srgbClr val="F7F9FA"/>
          </a:solidFill>
          <a:ln>
            <a:noFill/>
          </a:ln>
        </p:spPr>
      </p:sp>
      <p:sp>
        <p:nvSpPr>
          <p:cNvPr id="48" name="TextBox 48"/>
          <p:cNvSpPr txBox="1"/>
          <p:nvPr/>
        </p:nvSpPr>
        <p:spPr>
          <a:xfrm>
            <a:off x="773811" y="6094571"/>
            <a:ext cx="91614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7月28日</a:t>
            </a:r>
          </a:p>
        </p:txBody>
      </p:sp>
      <p:sp>
        <p:nvSpPr>
          <p:cNvPr id="49" name="TextBox 49"/>
          <p:cNvSpPr txBox="1"/>
          <p:nvPr/>
        </p:nvSpPr>
        <p:spPr>
          <a:xfrm>
            <a:off x="2259711" y="6094571"/>
            <a:ext cx="463184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減速を求める署名「Pacing the Frontier」</a:t>
            </a:r>
          </a:p>
        </p:txBody>
      </p:sp>
      <p:sp>
        <p:nvSpPr>
          <p:cNvPr id="50" name="TextBox 50"/>
          <p:cNvSpPr txBox="1"/>
          <p:nvPr/>
        </p:nvSpPr>
        <p:spPr>
          <a:xfrm>
            <a:off x="7593711" y="6094571"/>
            <a:ext cx="183780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1,200人超が署名</a:t>
            </a:r>
          </a:p>
        </p:txBody>
      </p:sp>
      <p:sp>
        <p:nvSpPr>
          <p:cNvPr id="51" name="Line 51"/>
          <p:cNvSpPr/>
          <p:nvPr/>
        </p:nvSpPr>
        <p:spPr>
          <a:xfrm>
            <a:off x="2095500" y="2571750"/>
            <a:ext cx="9525" cy="3810000"/>
          </a:xfrm>
          <a:custGeom>
            <a:avLst/>
            <a:gdLst/>
            <a:ahLst/>
            <a:cxnLst/>
            <a:rect l="l" t="t" r="r" b="b"/>
            <a:pathLst>
              <a:path w="9525" h="3810000">
                <a:moveTo>
                  <a:pt x="0" y="0"/>
                </a:moveTo>
                <a:lnTo>
                  <a:pt x="0" y="3810000"/>
                </a:lnTo>
              </a:path>
            </a:pathLst>
          </a:custGeom>
          <a:noFill/>
          <a:ln w="9525">
            <a:solidFill>
              <a:srgbClr val="E3E7EA"/>
            </a:solidFill>
          </a:ln>
        </p:spPr>
      </p:sp>
      <p:sp>
        <p:nvSpPr>
          <p:cNvPr id="52" name="Line 52"/>
          <p:cNvSpPr/>
          <p:nvPr/>
        </p:nvSpPr>
        <p:spPr>
          <a:xfrm>
            <a:off x="7429500" y="2571750"/>
            <a:ext cx="9525" cy="3810000"/>
          </a:xfrm>
          <a:custGeom>
            <a:avLst/>
            <a:gdLst/>
            <a:ahLst/>
            <a:cxnLst/>
            <a:rect l="l" t="t" r="r" b="b"/>
            <a:pathLst>
              <a:path w="9525" h="3810000">
                <a:moveTo>
                  <a:pt x="0" y="0"/>
                </a:moveTo>
                <a:lnTo>
                  <a:pt x="0" y="3810000"/>
                </a:lnTo>
              </a:path>
            </a:pathLst>
          </a:custGeom>
          <a:noFill/>
          <a:ln w="9525">
            <a:solidFill>
              <a:srgbClr val="E3E7EA"/>
            </a:solidFill>
          </a:ln>
        </p:spPr>
      </p:sp>
      <p:sp>
        <p:nvSpPr>
          <p:cNvPr id="53" name="Rectangle 53"/>
          <p:cNvSpPr/>
          <p:nvPr/>
        </p:nvSpPr>
        <p:spPr>
          <a:xfrm>
            <a:off x="609600" y="2571750"/>
            <a:ext cx="10972800" cy="3810000"/>
          </a:xfrm>
          <a:prstGeom prst="rect">
            <a:avLst/>
          </a:prstGeom>
          <a:noFill/>
          <a:ln w="9525">
            <a:solidFill>
              <a:srgbClr val="E3E7EA"/>
            </a:solidFill>
          </a:ln>
        </p:spPr>
      </p:sp>
      <p:sp>
        <p:nvSpPr>
          <p:cNvPr id="54" name="TextBox 5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55" name="TextBox 5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11</a:t>
            </a: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99994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現在地を示す3つの数字</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459425"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同じ表の中で、性能差は2ポイント、コスト差は</a:t>
            </a:r>
            <a:r>
              <a:rPr lang="zh-CN" sz="2480" b="1" dirty="0">
                <a:solidFill>
                  <a:srgbClr val="264DBF"/>
                </a:solidFill>
                <a:latin typeface="Zen Kaku Gothic New"/>
                <a:ea typeface="Zen Kaku Gothic New"/>
                <a:cs typeface="Zen Kaku Gothic New"/>
              </a:rPr>
              <a:t>69倍</a:t>
            </a:r>
            <a:r>
              <a:rPr lang="zh-CN" sz="2480" b="1" dirty="0">
                <a:solidFill>
                  <a:srgbClr val="000000"/>
                </a:solidFill>
                <a:latin typeface="Zen Kaku Gothic New"/>
                <a:ea typeface="Zen Kaku Gothic New"/>
                <a:cs typeface="Zen Kaku Gothic New"/>
              </a:rPr>
              <a:t>です。</a:t>
            </a:r>
          </a:p>
        </p:txBody>
      </p:sp>
      <p:sp>
        <p:nvSpPr>
          <p:cNvPr id="7" name="Rectangle 7"/>
          <p:cNvSpPr/>
          <p:nvPr/>
        </p:nvSpPr>
        <p:spPr>
          <a:xfrm>
            <a:off x="609600" y="2381250"/>
            <a:ext cx="3505200" cy="1762125"/>
          </a:xfrm>
          <a:prstGeom prst="roundRect">
            <a:avLst>
              <a:gd name="adj" fmla="val 6486"/>
            </a:avLst>
          </a:prstGeom>
          <a:solidFill>
            <a:srgbClr val="EEF6F7"/>
          </a:solidFill>
          <a:ln w="14288">
            <a:solidFill>
              <a:srgbClr val="E3E7EA"/>
            </a:solidFill>
          </a:ln>
        </p:spPr>
      </p:sp>
      <p:sp>
        <p:nvSpPr>
          <p:cNvPr id="8" name="TextBox 8"/>
          <p:cNvSpPr txBox="1"/>
          <p:nvPr/>
        </p:nvSpPr>
        <p:spPr>
          <a:xfrm>
            <a:off x="1619250" y="2755582"/>
            <a:ext cx="481455"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2</a:t>
            </a:r>
          </a:p>
        </p:txBody>
      </p:sp>
      <p:sp>
        <p:nvSpPr>
          <p:cNvPr id="9" name="TextBox 9"/>
          <p:cNvSpPr txBox="1"/>
          <p:nvPr/>
        </p:nvSpPr>
        <p:spPr>
          <a:xfrm>
            <a:off x="2085594" y="3047048"/>
            <a:ext cx="1371981"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ポイント</a:t>
            </a:r>
          </a:p>
        </p:txBody>
      </p:sp>
      <p:sp>
        <p:nvSpPr>
          <p:cNvPr id="10" name="TextBox 10"/>
          <p:cNvSpPr txBox="1"/>
          <p:nvPr/>
        </p:nvSpPr>
        <p:spPr>
          <a:xfrm>
            <a:off x="878657" y="3560921"/>
            <a:ext cx="2967085"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総合指標の上位3モデルの差</a:t>
            </a:r>
          </a:p>
          <a:p>
            <a:pPr algn="ctr">
              <a:lnSpc>
                <a:spcPts val="2100"/>
              </a:lnSpc>
            </a:pPr>
            <a:r>
              <a:rPr lang="zh-CN" sz="1420" dirty="0">
                <a:solidFill>
                  <a:srgbClr val="484848"/>
                </a:solidFill>
                <a:latin typeface="Zen Kaku Gothic New"/>
                <a:ea typeface="Zen Kaku Gothic New"/>
                <a:cs typeface="Zen Kaku Gothic New"/>
              </a:rPr>
              <a:t>（2026年7月28日時点）</a:t>
            </a:r>
          </a:p>
        </p:txBody>
      </p:sp>
      <p:sp>
        <p:nvSpPr>
          <p:cNvPr id="11" name="Rectangle 11"/>
          <p:cNvSpPr/>
          <p:nvPr/>
        </p:nvSpPr>
        <p:spPr>
          <a:xfrm>
            <a:off x="4267200" y="2381250"/>
            <a:ext cx="3505200" cy="1762125"/>
          </a:xfrm>
          <a:prstGeom prst="roundRect">
            <a:avLst>
              <a:gd name="adj" fmla="val 6486"/>
            </a:avLst>
          </a:prstGeom>
          <a:solidFill>
            <a:srgbClr val="EEF6F7"/>
          </a:solidFill>
          <a:ln w="14288">
            <a:solidFill>
              <a:srgbClr val="E3E7EA"/>
            </a:solidFill>
          </a:ln>
        </p:spPr>
      </p:sp>
      <p:sp>
        <p:nvSpPr>
          <p:cNvPr id="12" name="TextBox 12"/>
          <p:cNvSpPr txBox="1"/>
          <p:nvPr/>
        </p:nvSpPr>
        <p:spPr>
          <a:xfrm>
            <a:off x="5524500" y="2755582"/>
            <a:ext cx="481455"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4</a:t>
            </a:r>
          </a:p>
        </p:txBody>
      </p:sp>
      <p:sp>
        <p:nvSpPr>
          <p:cNvPr id="13" name="TextBox 13"/>
          <p:cNvSpPr txBox="1"/>
          <p:nvPr/>
        </p:nvSpPr>
        <p:spPr>
          <a:xfrm>
            <a:off x="5990844" y="3047048"/>
            <a:ext cx="695896"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か月</a:t>
            </a:r>
          </a:p>
        </p:txBody>
      </p:sp>
      <p:sp>
        <p:nvSpPr>
          <p:cNvPr id="14" name="TextBox 14"/>
          <p:cNvSpPr txBox="1"/>
          <p:nvPr/>
        </p:nvSpPr>
        <p:spPr>
          <a:xfrm>
            <a:off x="4148066" y="3560921"/>
            <a:ext cx="3743468"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オープンウェイトがクローズドに</a:t>
            </a:r>
          </a:p>
          <a:p>
            <a:pPr algn="ctr">
              <a:lnSpc>
                <a:spcPts val="2100"/>
              </a:lnSpc>
            </a:pPr>
            <a:r>
              <a:rPr lang="zh-CN" sz="1420" dirty="0">
                <a:solidFill>
                  <a:srgbClr val="484848"/>
                </a:solidFill>
                <a:latin typeface="Zen Kaku Gothic New"/>
                <a:ea typeface="Zen Kaku Gothic New"/>
                <a:cs typeface="Zen Kaku Gothic New"/>
              </a:rPr>
              <a:t>遅れる期間（2026年5月28日時点）</a:t>
            </a:r>
          </a:p>
        </p:txBody>
      </p:sp>
      <p:sp>
        <p:nvSpPr>
          <p:cNvPr id="15" name="Rectangle 15"/>
          <p:cNvSpPr/>
          <p:nvPr/>
        </p:nvSpPr>
        <p:spPr>
          <a:xfrm>
            <a:off x="7924800" y="2381250"/>
            <a:ext cx="3505200" cy="1762125"/>
          </a:xfrm>
          <a:prstGeom prst="roundRect">
            <a:avLst>
              <a:gd name="adj" fmla="val 6486"/>
            </a:avLst>
          </a:prstGeom>
          <a:solidFill>
            <a:srgbClr val="EEF6F7"/>
          </a:solidFill>
          <a:ln w="14288">
            <a:solidFill>
              <a:srgbClr val="E3E7EA"/>
            </a:solidFill>
          </a:ln>
        </p:spPr>
      </p:sp>
      <p:sp>
        <p:nvSpPr>
          <p:cNvPr id="16" name="TextBox 16"/>
          <p:cNvSpPr txBox="1"/>
          <p:nvPr/>
        </p:nvSpPr>
        <p:spPr>
          <a:xfrm>
            <a:off x="9086850" y="2755582"/>
            <a:ext cx="924811"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69</a:t>
            </a:r>
          </a:p>
        </p:txBody>
      </p:sp>
      <p:sp>
        <p:nvSpPr>
          <p:cNvPr id="17" name="TextBox 17"/>
          <p:cNvSpPr txBox="1"/>
          <p:nvPr/>
        </p:nvSpPr>
        <p:spPr>
          <a:xfrm>
            <a:off x="9991344" y="3047048"/>
            <a:ext cx="357854"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倍</a:t>
            </a:r>
          </a:p>
        </p:txBody>
      </p:sp>
      <p:sp>
        <p:nvSpPr>
          <p:cNvPr id="18" name="TextBox 18"/>
          <p:cNvSpPr txBox="1"/>
          <p:nvPr/>
        </p:nvSpPr>
        <p:spPr>
          <a:xfrm>
            <a:off x="7958590" y="3560921"/>
            <a:ext cx="3437620" cy="545402"/>
          </a:xfrm>
          <a:prstGeom prst="rect">
            <a:avLst/>
          </a:prstGeom>
          <a:noFill/>
          <a:ln>
            <a:noFill/>
          </a:ln>
        </p:spPr>
        <p:txBody>
          <a:bodyPr wrap="square" lIns="0" tIns="0" rIns="0" bIns="0" anchor="t" anchorCtr="0"/>
          <a:lstStyle/>
          <a:p>
            <a:pPr algn="ctr">
              <a:lnSpc>
                <a:spcPts val="2100"/>
              </a:lnSpc>
            </a:pPr>
            <a:r>
              <a:rPr lang="zh-CN" sz="1420" dirty="0">
                <a:solidFill>
                  <a:srgbClr val="484848"/>
                </a:solidFill>
                <a:latin typeface="Zen Kaku Gothic New"/>
                <a:ea typeface="Zen Kaku Gothic New"/>
                <a:cs typeface="Zen Kaku Gothic New"/>
              </a:rPr>
              <a:t>1タスク平均コストの上下の開き</a:t>
            </a:r>
          </a:p>
          <a:p>
            <a:pPr algn="ctr">
              <a:lnSpc>
                <a:spcPts val="2100"/>
              </a:lnSpc>
            </a:pPr>
            <a:r>
              <a:rPr lang="zh-CN" sz="1420" dirty="0">
                <a:solidFill>
                  <a:srgbClr val="484848"/>
                </a:solidFill>
                <a:latin typeface="Zen Kaku Gothic New"/>
                <a:ea typeface="Zen Kaku Gothic New"/>
                <a:cs typeface="Zen Kaku Gothic New"/>
              </a:rPr>
              <a:t>（2026年7月28日時点）</a:t>
            </a:r>
          </a:p>
        </p:txBody>
      </p:sp>
      <p:sp>
        <p:nvSpPr>
          <p:cNvPr id="19" name="Rectangle 19"/>
          <p:cNvSpPr/>
          <p:nvPr/>
        </p:nvSpPr>
        <p:spPr>
          <a:xfrm>
            <a:off x="609600" y="4467225"/>
            <a:ext cx="10972800" cy="1257300"/>
          </a:xfrm>
          <a:prstGeom prst="roundRect">
            <a:avLst>
              <a:gd name="adj" fmla="val 4545"/>
            </a:avLst>
          </a:prstGeom>
          <a:solidFill>
            <a:srgbClr val="EEF6F7"/>
          </a:solidFill>
          <a:ln>
            <a:noFill/>
          </a:ln>
        </p:spPr>
      </p:sp>
      <p:sp>
        <p:nvSpPr>
          <p:cNvPr id="20" name="Rectangle 20"/>
          <p:cNvSpPr/>
          <p:nvPr/>
        </p:nvSpPr>
        <p:spPr>
          <a:xfrm>
            <a:off x="609600" y="4467225"/>
            <a:ext cx="47625" cy="1257300"/>
          </a:xfrm>
          <a:prstGeom prst="rect">
            <a:avLst/>
          </a:prstGeom>
          <a:solidFill>
            <a:srgbClr val="264DBF"/>
          </a:solidFill>
          <a:ln>
            <a:noFill/>
          </a:ln>
        </p:spPr>
      </p:sp>
      <p:sp>
        <p:nvSpPr>
          <p:cNvPr id="21" name="TextBox 21"/>
          <p:cNvSpPr txBox="1"/>
          <p:nvPr/>
        </p:nvSpPr>
        <p:spPr>
          <a:xfrm>
            <a:off x="811530" y="4572000"/>
            <a:ext cx="53530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内訳</a:t>
            </a:r>
          </a:p>
        </p:txBody>
      </p:sp>
      <p:sp>
        <p:nvSpPr>
          <p:cNvPr id="22" name="TextBox 22"/>
          <p:cNvSpPr txBox="1"/>
          <p:nvPr/>
        </p:nvSpPr>
        <p:spPr>
          <a:xfrm>
            <a:off x="811911" y="4846796"/>
            <a:ext cx="13165931"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上位3モデルはClaude Opus 5が61、Claude Fable 5が60、GPT-5.6 Sol（max）が59です。1タスク平均コストはDeepSeek V4</a:t>
            </a:r>
          </a:p>
          <a:p>
            <a:pPr algn="l">
              <a:lnSpc>
                <a:spcPts val="2100"/>
              </a:lnSpc>
            </a:pPr>
            <a:r>
              <a:rPr lang="zh-CN" sz="1420" dirty="0">
                <a:solidFill>
                  <a:srgbClr val="000000"/>
                </a:solidFill>
                <a:latin typeface="Zen Kaku Gothic New"/>
                <a:ea typeface="Zen Kaku Gothic New"/>
                <a:cs typeface="Zen Kaku Gothic New"/>
              </a:rPr>
              <a:t>Proの$0.04からClaude Fable 5の$2.75まで開きます。オープンウェイトとの差はEpoch AIの計測で平均4か月、ECIで8</a:t>
            </a:r>
          </a:p>
          <a:p>
            <a:pPr algn="l">
              <a:lnSpc>
                <a:spcPts val="2100"/>
              </a:lnSpc>
            </a:pPr>
            <a:r>
              <a:rPr lang="zh-CN" sz="1420" dirty="0">
                <a:solidFill>
                  <a:srgbClr val="000000"/>
                </a:solidFill>
                <a:latin typeface="Zen Kaku Gothic New"/>
                <a:ea typeface="Zen Kaku Gothic New"/>
                <a:cs typeface="Zen Kaku Gothic New"/>
              </a:rPr>
              <a:t>ポイントです。</a:t>
            </a:r>
          </a:p>
        </p:txBody>
      </p:sp>
      <p:sp>
        <p:nvSpPr>
          <p:cNvPr id="23" name="TextBox 23"/>
          <p:cNvSpPr txBox="1"/>
          <p:nvPr/>
        </p:nvSpPr>
        <p:spPr>
          <a:xfrm>
            <a:off x="602361" y="6075521"/>
            <a:ext cx="666078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artificialanalysis.ai/models、epoch.ai/data-insights</a:t>
            </a:r>
          </a:p>
        </p:txBody>
      </p:sp>
      <p:sp>
        <p:nvSpPr>
          <p:cNvPr id="24" name="TextBox 2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5" name="TextBox 2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12</a:t>
            </a: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02</a:t>
            </a:r>
          </a:p>
        </p:txBody>
      </p:sp>
      <p:sp>
        <p:nvSpPr>
          <p:cNvPr id="5" name="TextBox 5"/>
          <p:cNvSpPr txBox="1"/>
          <p:nvPr/>
        </p:nvSpPr>
        <p:spPr>
          <a:xfrm>
            <a:off x="1125474" y="3818572"/>
            <a:ext cx="2427351"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ニュース</a:t>
            </a:r>
          </a:p>
        </p:txBody>
      </p:sp>
      <p:sp>
        <p:nvSpPr>
          <p:cNvPr id="6" name="Rectangle 6"/>
          <p:cNvSpPr/>
          <p:nvPr/>
        </p:nvSpPr>
        <p:spPr>
          <a:xfrm>
            <a:off x="1162050" y="4438650"/>
            <a:ext cx="3429000" cy="28575"/>
          </a:xfrm>
          <a:prstGeom prst="rect">
            <a:avLst/>
          </a:prstGeom>
          <a:solidFill>
            <a:srgbClr val="47BCC6"/>
          </a:solidFill>
          <a:ln>
            <a:noFill/>
          </a:ln>
        </p:spPr>
      </p:sp>
      <p:sp>
        <p:nvSpPr>
          <p:cNvPr id="7" name="TextBox 7"/>
          <p:cNvSpPr txBox="1"/>
          <p:nvPr/>
        </p:nvSpPr>
        <p:spPr>
          <a:xfrm>
            <a:off x="1154049" y="4687729"/>
            <a:ext cx="9780222" cy="6128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先頭の4件は、いつ紹介しても通用する定番です。以降は公開日の新しい順に並べて</a:t>
            </a:r>
          </a:p>
          <a:p>
            <a:pPr algn="l">
              <a:lnSpc>
                <a:spcPts val="2400"/>
              </a:lnSpc>
            </a:pPr>
            <a:r>
              <a:rPr lang="zh-CN" sz="1580" dirty="0">
                <a:solidFill>
                  <a:srgbClr val="484848"/>
                </a:solidFill>
                <a:latin typeface="Zen Kaku Gothic New"/>
                <a:ea typeface="Zen Kaku Gothic New"/>
                <a:cs typeface="Zen Kaku Gothic New"/>
              </a:rPr>
              <a:t>います。1件ごとに見出し・ビジュアル・概要・詳細の順で進みます。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01</a:t>
            </a:r>
          </a:p>
        </p:txBody>
      </p:sp>
      <p:sp>
        <p:nvSpPr>
          <p:cNvPr id="6" name="TextBox 6"/>
          <p:cNvSpPr txBox="1"/>
          <p:nvPr/>
        </p:nvSpPr>
        <p:spPr>
          <a:xfrm>
            <a:off x="1988820" y="404812"/>
            <a:ext cx="7520797"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東大二次試験でAIが理三合格水準を突破</a:t>
            </a:r>
          </a:p>
        </p:txBody>
      </p:sp>
      <p:sp>
        <p:nvSpPr>
          <p:cNvPr id="7" name="TextBox 7"/>
          <p:cNvSpPr txBox="1"/>
          <p:nvPr/>
        </p:nvSpPr>
        <p:spPr>
          <a:xfrm>
            <a:off x="601980" y="904875"/>
            <a:ext cx="3707702"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東進（ナガセ） | 2026年3月5日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211562"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入試当日にその場で解かせて、3種とも8割超。最高の Claude は9割に迫りま</a:t>
            </a:r>
          </a:p>
          <a:p>
            <a:pPr algn="l">
              <a:lnSpc>
                <a:spcPts val="2700"/>
              </a:lnSpc>
            </a:pPr>
            <a:r>
              <a:rPr lang="zh-CN" sz="1800" dirty="0">
                <a:solidFill>
                  <a:srgbClr val="000000"/>
                </a:solidFill>
                <a:latin typeface="Zen Kaku Gothic New"/>
                <a:ea typeface="Zen Kaku Gothic New"/>
                <a:cs typeface="Zen Kaku Gothic New"/>
              </a:rPr>
              <a:t>した。</a:t>
            </a:r>
          </a:p>
        </p:txBody>
      </p:sp>
      <p:sp>
        <p:nvSpPr>
          <p:cNvPr id="10" name="Rectangle 10"/>
          <p:cNvSpPr/>
          <p:nvPr/>
        </p:nvSpPr>
        <p:spPr>
          <a:xfrm>
            <a:off x="4610100" y="2590800"/>
            <a:ext cx="3086100" cy="3581400"/>
          </a:xfrm>
          <a:prstGeom prst="roundRect">
            <a:avLst>
              <a:gd name="adj" fmla="val 3086"/>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4552950" y="2533650"/>
            <a:ext cx="3086100" cy="3581400"/>
          </a:xfrm>
          <a:prstGeom prst="rect">
            <a:avLst/>
          </a:prstGeom>
        </p:spPr>
      </p:pic>
      <p:sp>
        <p:nvSpPr>
          <p:cNvPr id="12" name="Rectangle 12"/>
          <p:cNvSpPr/>
          <p:nvPr/>
        </p:nvSpPr>
        <p:spPr>
          <a:xfrm>
            <a:off x="4552950" y="2533650"/>
            <a:ext cx="3086100" cy="3581400"/>
          </a:xfrm>
          <a:prstGeom prst="roundRect">
            <a:avLst>
              <a:gd name="adj" fmla="val 3086"/>
            </a:avLst>
          </a:prstGeom>
          <a:noFill/>
          <a:ln w="14288">
            <a:solidFill>
              <a:srgbClr val="E3E7EA"/>
            </a:solidFill>
          </a:ln>
        </p:spPr>
      </p:sp>
      <p:sp>
        <p:nvSpPr>
          <p:cNvPr id="13" name="TextBox 13"/>
          <p:cNvSpPr txBox="1"/>
          <p:nvPr/>
        </p:nvSpPr>
        <p:spPr>
          <a:xfrm>
            <a:off x="602361" y="6208871"/>
            <a:ext cx="654596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toshin.com/recent/detail/RecentToshin.php?id=175</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14</a:t>
            </a: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01</a:t>
            </a:r>
          </a:p>
        </p:txBody>
      </p:sp>
      <p:sp>
        <p:nvSpPr>
          <p:cNvPr id="6" name="TextBox 6"/>
          <p:cNvSpPr txBox="1"/>
          <p:nvPr/>
        </p:nvSpPr>
        <p:spPr>
          <a:xfrm>
            <a:off x="1741551" y="412909"/>
            <a:ext cx="341552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当日に解かせた結果</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96456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00050"/>
          </a:xfrm>
          <a:prstGeom prst="rect">
            <a:avLst/>
          </a:prstGeom>
          <a:solidFill>
            <a:srgbClr val="FFFFFF"/>
          </a:solidFill>
          <a:ln>
            <a:noFill/>
          </a:ln>
        </p:spPr>
      </p:sp>
      <p:sp>
        <p:nvSpPr>
          <p:cNvPr id="12" name="TextBox 12"/>
          <p:cNvSpPr txBox="1"/>
          <p:nvPr/>
        </p:nvSpPr>
        <p:spPr>
          <a:xfrm>
            <a:off x="773811" y="1855946"/>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実施</a:t>
            </a:r>
          </a:p>
        </p:txBody>
      </p:sp>
      <p:sp>
        <p:nvSpPr>
          <p:cNvPr id="13" name="TextBox 13"/>
          <p:cNvSpPr txBox="1"/>
          <p:nvPr/>
        </p:nvSpPr>
        <p:spPr>
          <a:xfrm>
            <a:off x="2964561" y="1855946"/>
            <a:ext cx="823707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2026年2月25日・26日の東京大学二次試験。東進が試験当日に即日解答・検証</a:t>
            </a:r>
          </a:p>
        </p:txBody>
      </p:sp>
      <p:sp>
        <p:nvSpPr>
          <p:cNvPr id="14" name="Rectangle 14"/>
          <p:cNvSpPr/>
          <p:nvPr/>
        </p:nvSpPr>
        <p:spPr>
          <a:xfrm>
            <a:off x="609600" y="2152650"/>
            <a:ext cx="10972800" cy="400050"/>
          </a:xfrm>
          <a:prstGeom prst="rect">
            <a:avLst/>
          </a:prstGeom>
          <a:solidFill>
            <a:srgbClr val="F7F9FA"/>
          </a:solidFill>
          <a:ln>
            <a:noFill/>
          </a:ln>
        </p:spPr>
      </p:sp>
      <p:sp>
        <p:nvSpPr>
          <p:cNvPr id="15" name="TextBox 15"/>
          <p:cNvSpPr txBox="1"/>
          <p:nvPr/>
        </p:nvSpPr>
        <p:spPr>
          <a:xfrm>
            <a:off x="773811" y="2255996"/>
            <a:ext cx="103870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使ったAI</a:t>
            </a:r>
          </a:p>
        </p:txBody>
      </p:sp>
      <p:sp>
        <p:nvSpPr>
          <p:cNvPr id="16" name="TextBox 16"/>
          <p:cNvSpPr txBox="1"/>
          <p:nvPr/>
        </p:nvSpPr>
        <p:spPr>
          <a:xfrm>
            <a:off x="2964561" y="2255996"/>
            <a:ext cx="561121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Opus 4.6、Gemini 3.1 pro、GPT-5.2 の3種</a:t>
            </a:r>
          </a:p>
        </p:txBody>
      </p:sp>
      <p:sp>
        <p:nvSpPr>
          <p:cNvPr id="17" name="Rectangle 17"/>
          <p:cNvSpPr/>
          <p:nvPr/>
        </p:nvSpPr>
        <p:spPr>
          <a:xfrm>
            <a:off x="609600" y="2552700"/>
            <a:ext cx="10972800" cy="400050"/>
          </a:xfrm>
          <a:prstGeom prst="rect">
            <a:avLst/>
          </a:prstGeom>
          <a:solidFill>
            <a:srgbClr val="FFFFFF"/>
          </a:solidFill>
          <a:ln>
            <a:noFill/>
          </a:ln>
        </p:spPr>
      </p:sp>
      <p:sp>
        <p:nvSpPr>
          <p:cNvPr id="18" name="TextBox 18"/>
          <p:cNvSpPr txBox="1"/>
          <p:nvPr/>
        </p:nvSpPr>
        <p:spPr>
          <a:xfrm>
            <a:off x="773811" y="2656046"/>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得点率</a:t>
            </a:r>
          </a:p>
        </p:txBody>
      </p:sp>
      <p:sp>
        <p:nvSpPr>
          <p:cNvPr id="19" name="TextBox 19"/>
          <p:cNvSpPr txBox="1"/>
          <p:nvPr/>
        </p:nvSpPr>
        <p:spPr>
          <a:xfrm>
            <a:off x="2964561" y="2656046"/>
            <a:ext cx="699619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文系・理系とも3種すべてが8割以上。最高は Claude で9割に迫る</a:t>
            </a:r>
          </a:p>
        </p:txBody>
      </p:sp>
      <p:sp>
        <p:nvSpPr>
          <p:cNvPr id="20" name="Rectangle 20"/>
          <p:cNvSpPr/>
          <p:nvPr/>
        </p:nvSpPr>
        <p:spPr>
          <a:xfrm>
            <a:off x="609600" y="2952750"/>
            <a:ext cx="10972800" cy="400050"/>
          </a:xfrm>
          <a:prstGeom prst="rect">
            <a:avLst/>
          </a:prstGeom>
          <a:solidFill>
            <a:srgbClr val="F7F9FA"/>
          </a:solidFill>
          <a:ln>
            <a:noFill/>
          </a:ln>
        </p:spPr>
      </p:sp>
      <p:sp>
        <p:nvSpPr>
          <p:cNvPr id="21" name="TextBox 21"/>
          <p:cNvSpPr txBox="1"/>
          <p:nvPr/>
        </p:nvSpPr>
        <p:spPr>
          <a:xfrm>
            <a:off x="773811" y="3056096"/>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合格水準</a:t>
            </a:r>
          </a:p>
        </p:txBody>
      </p:sp>
      <p:sp>
        <p:nvSpPr>
          <p:cNvPr id="22" name="TextBox 22"/>
          <p:cNvSpPr txBox="1"/>
          <p:nvPr/>
        </p:nvSpPr>
        <p:spPr>
          <a:xfrm>
            <a:off x="2964561" y="3056096"/>
            <a:ext cx="471982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最難関の理科三類にも余裕で合格できる水準</a:t>
            </a:r>
          </a:p>
        </p:txBody>
      </p:sp>
      <p:sp>
        <p:nvSpPr>
          <p:cNvPr id="23" name="Rectangle 23"/>
          <p:cNvSpPr/>
          <p:nvPr/>
        </p:nvSpPr>
        <p:spPr>
          <a:xfrm>
            <a:off x="609600" y="3352800"/>
            <a:ext cx="10972800" cy="400050"/>
          </a:xfrm>
          <a:prstGeom prst="rect">
            <a:avLst/>
          </a:prstGeom>
          <a:solidFill>
            <a:srgbClr val="FFFFFF"/>
          </a:solidFill>
          <a:ln>
            <a:noFill/>
          </a:ln>
        </p:spPr>
      </p:sp>
      <p:sp>
        <p:nvSpPr>
          <p:cNvPr id="24" name="TextBox 24"/>
          <p:cNvSpPr txBox="1"/>
          <p:nvPr/>
        </p:nvSpPr>
        <p:spPr>
          <a:xfrm>
            <a:off x="773811" y="3456146"/>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満点</a:t>
            </a:r>
          </a:p>
        </p:txBody>
      </p:sp>
      <p:sp>
        <p:nvSpPr>
          <p:cNvPr id="25" name="TextBox 25"/>
          <p:cNvSpPr txBox="1"/>
          <p:nvPr/>
        </p:nvSpPr>
        <p:spPr>
          <a:xfrm>
            <a:off x="2964561" y="3456146"/>
            <a:ext cx="296708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文系数学は3種すべてが満点</a:t>
            </a:r>
          </a:p>
        </p:txBody>
      </p:sp>
      <p:sp>
        <p:nvSpPr>
          <p:cNvPr id="26" name="Rectangle 26"/>
          <p:cNvSpPr/>
          <p:nvPr/>
        </p:nvSpPr>
        <p:spPr>
          <a:xfrm>
            <a:off x="609600" y="3752850"/>
            <a:ext cx="10972800" cy="400050"/>
          </a:xfrm>
          <a:prstGeom prst="rect">
            <a:avLst/>
          </a:prstGeom>
          <a:solidFill>
            <a:srgbClr val="F7F9FA"/>
          </a:solidFill>
          <a:ln>
            <a:noFill/>
          </a:ln>
        </p:spPr>
      </p:sp>
      <p:sp>
        <p:nvSpPr>
          <p:cNvPr id="27" name="TextBox 27"/>
          <p:cNvSpPr txBox="1"/>
          <p:nvPr/>
        </p:nvSpPr>
        <p:spPr>
          <a:xfrm>
            <a:off x="773811" y="3856196"/>
            <a:ext cx="223775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解答にかかった時間</a:t>
            </a:r>
          </a:p>
        </p:txBody>
      </p:sp>
      <p:sp>
        <p:nvSpPr>
          <p:cNvPr id="28" name="TextBox 28"/>
          <p:cNvSpPr txBox="1"/>
          <p:nvPr/>
        </p:nvSpPr>
        <p:spPr>
          <a:xfrm>
            <a:off x="2964561" y="3856196"/>
            <a:ext cx="429634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日本史・世界史は1〜2分、数学は20分弱</a:t>
            </a:r>
          </a:p>
        </p:txBody>
      </p:sp>
      <p:sp>
        <p:nvSpPr>
          <p:cNvPr id="29" name="Rectangle 29"/>
          <p:cNvSpPr/>
          <p:nvPr/>
        </p:nvSpPr>
        <p:spPr>
          <a:xfrm>
            <a:off x="609600" y="4152900"/>
            <a:ext cx="10972800" cy="400050"/>
          </a:xfrm>
          <a:prstGeom prst="rect">
            <a:avLst/>
          </a:prstGeom>
          <a:solidFill>
            <a:srgbClr val="FFFFFF"/>
          </a:solidFill>
          <a:ln>
            <a:noFill/>
          </a:ln>
        </p:spPr>
      </p:sp>
      <p:sp>
        <p:nvSpPr>
          <p:cNvPr id="30" name="TextBox 30"/>
          <p:cNvSpPr txBox="1"/>
          <p:nvPr/>
        </p:nvSpPr>
        <p:spPr>
          <a:xfrm>
            <a:off x="773811" y="4256246"/>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残った弱点</a:t>
            </a:r>
          </a:p>
        </p:txBody>
      </p:sp>
      <p:sp>
        <p:nvSpPr>
          <p:cNvPr id="31" name="TextBox 31"/>
          <p:cNvSpPr txBox="1"/>
          <p:nvPr/>
        </p:nvSpPr>
        <p:spPr>
          <a:xfrm>
            <a:off x="2964561" y="4256246"/>
            <a:ext cx="801357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図形は計算式まで到達しても図を描けない。史料の読み解きは要約に流れる</a:t>
            </a:r>
          </a:p>
        </p:txBody>
      </p:sp>
      <p:sp>
        <p:nvSpPr>
          <p:cNvPr id="32" name="Line 32"/>
          <p:cNvSpPr/>
          <p:nvPr/>
        </p:nvSpPr>
        <p:spPr>
          <a:xfrm>
            <a:off x="2800350" y="1752600"/>
            <a:ext cx="9525" cy="2800350"/>
          </a:xfrm>
          <a:custGeom>
            <a:avLst/>
            <a:gdLst/>
            <a:ahLst/>
            <a:cxnLst/>
            <a:rect l="l" t="t" r="r" b="b"/>
            <a:pathLst>
              <a:path w="9525" h="2800350">
                <a:moveTo>
                  <a:pt x="0" y="0"/>
                </a:moveTo>
                <a:lnTo>
                  <a:pt x="0" y="2800350"/>
                </a:lnTo>
              </a:path>
            </a:pathLst>
          </a:custGeom>
          <a:noFill/>
          <a:ln w="9525">
            <a:solidFill>
              <a:srgbClr val="E3E7EA"/>
            </a:solidFill>
          </a:ln>
        </p:spPr>
      </p:sp>
      <p:sp>
        <p:nvSpPr>
          <p:cNvPr id="33" name="Rectangle 33"/>
          <p:cNvSpPr/>
          <p:nvPr/>
        </p:nvSpPr>
        <p:spPr>
          <a:xfrm>
            <a:off x="609600" y="1752600"/>
            <a:ext cx="10972800" cy="2800350"/>
          </a:xfrm>
          <a:prstGeom prst="rect">
            <a:avLst/>
          </a:prstGeom>
          <a:noFill/>
          <a:ln w="9525">
            <a:solidFill>
              <a:srgbClr val="E3E7EA"/>
            </a:solidFill>
          </a:ln>
        </p:spPr>
      </p:sp>
      <p:sp>
        <p:nvSpPr>
          <p:cNvPr id="34" name="Rectangle 34"/>
          <p:cNvSpPr/>
          <p:nvPr/>
        </p:nvSpPr>
        <p:spPr>
          <a:xfrm>
            <a:off x="609600" y="4724400"/>
            <a:ext cx="10972800" cy="1257300"/>
          </a:xfrm>
          <a:prstGeom prst="roundRect">
            <a:avLst>
              <a:gd name="adj" fmla="val 4545"/>
            </a:avLst>
          </a:prstGeom>
          <a:solidFill>
            <a:srgbClr val="EEF6F7"/>
          </a:solidFill>
          <a:ln>
            <a:noFill/>
          </a:ln>
        </p:spPr>
      </p:sp>
      <p:sp>
        <p:nvSpPr>
          <p:cNvPr id="35" name="Rectangle 35"/>
          <p:cNvSpPr/>
          <p:nvPr/>
        </p:nvSpPr>
        <p:spPr>
          <a:xfrm>
            <a:off x="609600" y="4724400"/>
            <a:ext cx="47625" cy="1257300"/>
          </a:xfrm>
          <a:prstGeom prst="rect">
            <a:avLst/>
          </a:prstGeom>
          <a:solidFill>
            <a:srgbClr val="264DBF"/>
          </a:solidFill>
          <a:ln>
            <a:noFill/>
          </a:ln>
        </p:spPr>
      </p:sp>
      <p:sp>
        <p:nvSpPr>
          <p:cNvPr id="36" name="TextBox 36"/>
          <p:cNvSpPr txBox="1"/>
          <p:nvPr/>
        </p:nvSpPr>
        <p:spPr>
          <a:xfrm>
            <a:off x="811530" y="482917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7" name="TextBox 37"/>
          <p:cNvSpPr txBox="1"/>
          <p:nvPr/>
        </p:nvSpPr>
        <p:spPr>
          <a:xfrm>
            <a:off x="811911" y="5103971"/>
            <a:ext cx="10130981"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任せる範囲を難易度で決める線引きは、もう引けません。ここで使われた3種は、そのまま社内</a:t>
            </a:r>
          </a:p>
          <a:p>
            <a:pPr algn="l">
              <a:lnSpc>
                <a:spcPts val="2100"/>
              </a:lnSpc>
            </a:pPr>
            <a:r>
              <a:rPr lang="zh-CN" sz="1420" dirty="0">
                <a:solidFill>
                  <a:srgbClr val="000000"/>
                </a:solidFill>
                <a:latin typeface="Zen Kaku Gothic New"/>
                <a:ea typeface="Zen Kaku Gothic New"/>
                <a:cs typeface="Zen Kaku Gothic New"/>
              </a:rPr>
              <a:t>でも動いているモデルです。境界は難しさではなく、間違えたときに誰が責任を持つかで引くこ</a:t>
            </a:r>
          </a:p>
          <a:p>
            <a:pPr algn="l">
              <a:lnSpc>
                <a:spcPts val="2100"/>
              </a:lnSpc>
            </a:pPr>
            <a:r>
              <a:rPr lang="zh-CN" sz="1420" dirty="0">
                <a:solidFill>
                  <a:srgbClr val="000000"/>
                </a:solidFill>
                <a:latin typeface="Zen Kaku Gothic New"/>
                <a:ea typeface="Zen Kaku Gothic New"/>
                <a:cs typeface="Zen Kaku Gothic New"/>
              </a:rPr>
              <a:t>とになります。</a:t>
            </a:r>
          </a:p>
        </p:txBody>
      </p:sp>
      <p:sp>
        <p:nvSpPr>
          <p:cNvPr id="38" name="TextBox 3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9" name="TextBox 3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15</a:t>
            </a: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02</a:t>
            </a:r>
          </a:p>
        </p:txBody>
      </p:sp>
      <p:sp>
        <p:nvSpPr>
          <p:cNvPr id="6" name="TextBox 6"/>
          <p:cNvSpPr txBox="1"/>
          <p:nvPr/>
        </p:nvSpPr>
        <p:spPr>
          <a:xfrm>
            <a:off x="1988820" y="404812"/>
            <a:ext cx="7100745"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医師国家試験でAIが受験生上位の得点</a:t>
            </a:r>
          </a:p>
        </p:txBody>
      </p:sp>
      <p:sp>
        <p:nvSpPr>
          <p:cNvPr id="7" name="TextBox 7"/>
          <p:cNvSpPr txBox="1"/>
          <p:nvPr/>
        </p:nvSpPr>
        <p:spPr>
          <a:xfrm>
            <a:off x="601980" y="904875"/>
            <a:ext cx="4227766"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メディックメディア | 2026年2月7日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300716"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一般臨床は Claude Opus 4.5 が98.3%、必修は Gemini 3 Pro が99.5%。合格</a:t>
            </a:r>
          </a:p>
          <a:p>
            <a:pPr algn="l">
              <a:lnSpc>
                <a:spcPts val="2700"/>
              </a:lnSpc>
            </a:pPr>
            <a:r>
              <a:rPr lang="zh-CN" sz="1800" dirty="0">
                <a:solidFill>
                  <a:srgbClr val="000000"/>
                </a:solidFill>
                <a:latin typeface="Zen Kaku Gothic New"/>
                <a:ea typeface="Zen Kaku Gothic New"/>
                <a:cs typeface="Zen Kaku Gothic New"/>
              </a:rPr>
              <a:t>基準を大きく超えました。</a:t>
            </a:r>
          </a:p>
        </p:txBody>
      </p:sp>
      <p:sp>
        <p:nvSpPr>
          <p:cNvPr id="10" name="Rectangle 10"/>
          <p:cNvSpPr/>
          <p:nvPr/>
        </p:nvSpPr>
        <p:spPr>
          <a:xfrm>
            <a:off x="2876550" y="2590800"/>
            <a:ext cx="6562725" cy="3581400"/>
          </a:xfrm>
          <a:prstGeom prst="roundRect">
            <a:avLst>
              <a:gd name="adj" fmla="val 2660"/>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819400" y="2533650"/>
            <a:ext cx="6562725" cy="3581400"/>
          </a:xfrm>
          <a:prstGeom prst="rect">
            <a:avLst/>
          </a:prstGeom>
        </p:spPr>
      </p:pic>
      <p:sp>
        <p:nvSpPr>
          <p:cNvPr id="12" name="Rectangle 12"/>
          <p:cNvSpPr/>
          <p:nvPr/>
        </p:nvSpPr>
        <p:spPr>
          <a:xfrm>
            <a:off x="2819400" y="2533650"/>
            <a:ext cx="6562725" cy="3581400"/>
          </a:xfrm>
          <a:prstGeom prst="roundRect">
            <a:avLst>
              <a:gd name="adj" fmla="val 2660"/>
            </a:avLst>
          </a:prstGeom>
          <a:noFill/>
          <a:ln w="14288">
            <a:solidFill>
              <a:srgbClr val="E3E7EA"/>
            </a:solidFill>
          </a:ln>
        </p:spPr>
      </p:sp>
      <p:sp>
        <p:nvSpPr>
          <p:cNvPr id="13" name="TextBox 13"/>
          <p:cNvSpPr txBox="1"/>
          <p:nvPr/>
        </p:nvSpPr>
        <p:spPr>
          <a:xfrm>
            <a:off x="602361" y="6208871"/>
            <a:ext cx="734306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informa.medilink-study.com/web-informa/post51586.html</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16</a:t>
            </a: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02</a:t>
            </a:r>
          </a:p>
        </p:txBody>
      </p:sp>
      <p:sp>
        <p:nvSpPr>
          <p:cNvPr id="6" name="TextBox 6"/>
          <p:cNvSpPr txBox="1"/>
          <p:nvPr/>
        </p:nvSpPr>
        <p:spPr>
          <a:xfrm>
            <a:off x="1741551" y="412909"/>
            <a:ext cx="324585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3モデルの補完関係</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3440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00050"/>
          </a:xfrm>
          <a:prstGeom prst="rect">
            <a:avLst/>
          </a:prstGeom>
          <a:solidFill>
            <a:srgbClr val="FFFFFF"/>
          </a:solidFill>
          <a:ln>
            <a:noFill/>
          </a:ln>
        </p:spPr>
      </p:sp>
      <p:sp>
        <p:nvSpPr>
          <p:cNvPr id="12" name="TextBox 12"/>
          <p:cNvSpPr txBox="1"/>
          <p:nvPr/>
        </p:nvSpPr>
        <p:spPr>
          <a:xfrm>
            <a:off x="773811" y="1855946"/>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試験</a:t>
            </a:r>
          </a:p>
        </p:txBody>
      </p:sp>
      <p:sp>
        <p:nvSpPr>
          <p:cNvPr id="13" name="TextBox 13"/>
          <p:cNvSpPr txBox="1"/>
          <p:nvPr/>
        </p:nvSpPr>
        <p:spPr>
          <a:xfrm>
            <a:off x="3440811" y="1855946"/>
            <a:ext cx="770772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2026年2月7日・8日に実施された第120回医師国家試験。2日間で計400問</a:t>
            </a:r>
          </a:p>
        </p:txBody>
      </p:sp>
      <p:sp>
        <p:nvSpPr>
          <p:cNvPr id="14" name="Rectangle 14"/>
          <p:cNvSpPr/>
          <p:nvPr/>
        </p:nvSpPr>
        <p:spPr>
          <a:xfrm>
            <a:off x="609600" y="2152650"/>
            <a:ext cx="10972800" cy="400050"/>
          </a:xfrm>
          <a:prstGeom prst="rect">
            <a:avLst/>
          </a:prstGeom>
          <a:solidFill>
            <a:srgbClr val="F7F9FA"/>
          </a:solidFill>
          <a:ln>
            <a:noFill/>
          </a:ln>
        </p:spPr>
      </p:sp>
      <p:sp>
        <p:nvSpPr>
          <p:cNvPr id="15" name="TextBox 15"/>
          <p:cNvSpPr txBox="1"/>
          <p:nvPr/>
        </p:nvSpPr>
        <p:spPr>
          <a:xfrm>
            <a:off x="773811" y="2255996"/>
            <a:ext cx="1304739"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検証したAI</a:t>
            </a:r>
          </a:p>
        </p:txBody>
      </p:sp>
      <p:sp>
        <p:nvSpPr>
          <p:cNvPr id="16" name="TextBox 16"/>
          <p:cNvSpPr txBox="1"/>
          <p:nvPr/>
        </p:nvSpPr>
        <p:spPr>
          <a:xfrm>
            <a:off x="3440811" y="2255996"/>
            <a:ext cx="772401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GPT-5.2 Thinking、Gemini 3 Pro、Claude Opus 4.5。各社のAPIを使用</a:t>
            </a:r>
          </a:p>
        </p:txBody>
      </p:sp>
      <p:sp>
        <p:nvSpPr>
          <p:cNvPr id="17" name="Rectangle 17"/>
          <p:cNvSpPr/>
          <p:nvPr/>
        </p:nvSpPr>
        <p:spPr>
          <a:xfrm>
            <a:off x="609600" y="2552700"/>
            <a:ext cx="10972800" cy="400050"/>
          </a:xfrm>
          <a:prstGeom prst="rect">
            <a:avLst/>
          </a:prstGeom>
          <a:solidFill>
            <a:srgbClr val="FFFFFF"/>
          </a:solidFill>
          <a:ln>
            <a:noFill/>
          </a:ln>
        </p:spPr>
      </p:sp>
      <p:sp>
        <p:nvSpPr>
          <p:cNvPr id="18" name="TextBox 18"/>
          <p:cNvSpPr txBox="1"/>
          <p:nvPr/>
        </p:nvSpPr>
        <p:spPr>
          <a:xfrm>
            <a:off x="773811" y="2656046"/>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必修問題</a:t>
            </a:r>
          </a:p>
        </p:txBody>
      </p:sp>
      <p:sp>
        <p:nvSpPr>
          <p:cNvPr id="19" name="TextBox 19"/>
          <p:cNvSpPr txBox="1"/>
          <p:nvPr/>
        </p:nvSpPr>
        <p:spPr>
          <a:xfrm>
            <a:off x="3440811" y="2656046"/>
            <a:ext cx="83996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Gemini 3 Pro が199点／200点で99.5%。GPT-5.2 は98.0%、Claude は95.5%</a:t>
            </a:r>
          </a:p>
        </p:txBody>
      </p:sp>
      <p:sp>
        <p:nvSpPr>
          <p:cNvPr id="20" name="Rectangle 20"/>
          <p:cNvSpPr/>
          <p:nvPr/>
        </p:nvSpPr>
        <p:spPr>
          <a:xfrm>
            <a:off x="609600" y="2952750"/>
            <a:ext cx="10972800" cy="400050"/>
          </a:xfrm>
          <a:prstGeom prst="rect">
            <a:avLst/>
          </a:prstGeom>
          <a:solidFill>
            <a:srgbClr val="F7F9FA"/>
          </a:solidFill>
          <a:ln>
            <a:noFill/>
          </a:ln>
        </p:spPr>
      </p:sp>
      <p:sp>
        <p:nvSpPr>
          <p:cNvPr id="21" name="TextBox 21"/>
          <p:cNvSpPr txBox="1"/>
          <p:nvPr/>
        </p:nvSpPr>
        <p:spPr>
          <a:xfrm>
            <a:off x="773811" y="3056096"/>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一般臨床問題</a:t>
            </a:r>
          </a:p>
        </p:txBody>
      </p:sp>
      <p:sp>
        <p:nvSpPr>
          <p:cNvPr id="22" name="TextBox 22"/>
          <p:cNvSpPr txBox="1"/>
          <p:nvPr/>
        </p:nvSpPr>
        <p:spPr>
          <a:xfrm>
            <a:off x="3440811" y="3056096"/>
            <a:ext cx="883443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Opus 4.5 が295点／300点で98.3%。GPT-5.2 は97.3%、Gemini は96.7%</a:t>
            </a:r>
          </a:p>
        </p:txBody>
      </p:sp>
      <p:sp>
        <p:nvSpPr>
          <p:cNvPr id="23" name="Rectangle 23"/>
          <p:cNvSpPr/>
          <p:nvPr/>
        </p:nvSpPr>
        <p:spPr>
          <a:xfrm>
            <a:off x="609600" y="3352800"/>
            <a:ext cx="10972800" cy="400050"/>
          </a:xfrm>
          <a:prstGeom prst="rect">
            <a:avLst/>
          </a:prstGeom>
          <a:solidFill>
            <a:srgbClr val="FFFFFF"/>
          </a:solidFill>
          <a:ln>
            <a:noFill/>
          </a:ln>
        </p:spPr>
      </p:sp>
      <p:sp>
        <p:nvSpPr>
          <p:cNvPr id="24" name="TextBox 24"/>
          <p:cNvSpPr txBox="1"/>
          <p:nvPr/>
        </p:nvSpPr>
        <p:spPr>
          <a:xfrm>
            <a:off x="773811" y="3456146"/>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合格基準</a:t>
            </a:r>
          </a:p>
        </p:txBody>
      </p:sp>
      <p:sp>
        <p:nvSpPr>
          <p:cNvPr id="25" name="TextBox 25"/>
          <p:cNvSpPr txBox="1"/>
          <p:nvPr/>
        </p:nvSpPr>
        <p:spPr>
          <a:xfrm>
            <a:off x="3440811" y="3456146"/>
            <a:ext cx="43434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必修は80%。3モデルとも大きく上回った</a:t>
            </a:r>
          </a:p>
        </p:txBody>
      </p:sp>
      <p:sp>
        <p:nvSpPr>
          <p:cNvPr id="26" name="Rectangle 26"/>
          <p:cNvSpPr/>
          <p:nvPr/>
        </p:nvSpPr>
        <p:spPr>
          <a:xfrm>
            <a:off x="609600" y="3752850"/>
            <a:ext cx="10972800" cy="581025"/>
          </a:xfrm>
          <a:prstGeom prst="rect">
            <a:avLst/>
          </a:prstGeom>
          <a:solidFill>
            <a:srgbClr val="F7F9FA"/>
          </a:solidFill>
          <a:ln>
            <a:noFill/>
          </a:ln>
        </p:spPr>
      </p:sp>
      <p:sp>
        <p:nvSpPr>
          <p:cNvPr id="27" name="TextBox 27"/>
          <p:cNvSpPr txBox="1"/>
          <p:nvPr/>
        </p:nvSpPr>
        <p:spPr>
          <a:xfrm>
            <a:off x="774192" y="3835718"/>
            <a:ext cx="2716754" cy="492633"/>
          </a:xfrm>
          <a:prstGeom prst="rect">
            <a:avLst/>
          </a:prstGeom>
          <a:noFill/>
          <a:ln>
            <a:noFill/>
          </a:ln>
        </p:spPr>
        <p:txBody>
          <a:bodyPr wrap="square" lIns="0" tIns="0" rIns="0" bIns="0" anchor="t" anchorCtr="0"/>
          <a:lstStyle/>
          <a:p>
            <a:pPr algn="l">
              <a:lnSpc>
                <a:spcPts val="1800"/>
              </a:lnSpc>
            </a:pPr>
            <a:r>
              <a:rPr lang="zh-CN" sz="1350" b="1" dirty="0">
                <a:solidFill>
                  <a:srgbClr val="000000"/>
                </a:solidFill>
                <a:latin typeface="Zen Kaku Gothic New"/>
                <a:ea typeface="Zen Kaku Gothic New"/>
                <a:cs typeface="Zen Kaku Gothic New"/>
              </a:rPr>
              <a:t>3モデルすべてが誤答した</a:t>
            </a:r>
          </a:p>
          <a:p>
            <a:pPr algn="l">
              <a:lnSpc>
                <a:spcPts val="1800"/>
              </a:lnSpc>
            </a:pPr>
            <a:r>
              <a:rPr lang="zh-CN" sz="1350" b="1" dirty="0">
                <a:solidFill>
                  <a:srgbClr val="000000"/>
                </a:solidFill>
                <a:latin typeface="Zen Kaku Gothic New"/>
                <a:ea typeface="Zen Kaku Gothic New"/>
                <a:cs typeface="Zen Kaku Gothic New"/>
              </a:rPr>
              <a:t>問題</a:t>
            </a:r>
          </a:p>
        </p:txBody>
      </p:sp>
      <p:sp>
        <p:nvSpPr>
          <p:cNvPr id="28" name="TextBox 28"/>
          <p:cNvSpPr txBox="1"/>
          <p:nvPr/>
        </p:nvSpPr>
        <p:spPr>
          <a:xfrm>
            <a:off x="3440811" y="3951446"/>
            <a:ext cx="3791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0問</a:t>
            </a:r>
          </a:p>
        </p:txBody>
      </p:sp>
      <p:sp>
        <p:nvSpPr>
          <p:cNvPr id="29" name="Rectangle 29"/>
          <p:cNvSpPr/>
          <p:nvPr/>
        </p:nvSpPr>
        <p:spPr>
          <a:xfrm>
            <a:off x="609600" y="4333875"/>
            <a:ext cx="10972800" cy="400050"/>
          </a:xfrm>
          <a:prstGeom prst="rect">
            <a:avLst/>
          </a:prstGeom>
          <a:solidFill>
            <a:srgbClr val="FFFFFF"/>
          </a:solidFill>
          <a:ln>
            <a:noFill/>
          </a:ln>
        </p:spPr>
      </p:sp>
      <p:sp>
        <p:nvSpPr>
          <p:cNvPr id="30" name="TextBox 30"/>
          <p:cNvSpPr txBox="1"/>
          <p:nvPr/>
        </p:nvSpPr>
        <p:spPr>
          <a:xfrm>
            <a:off x="773811" y="443722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苦手だったところ</a:t>
            </a:r>
          </a:p>
        </p:txBody>
      </p:sp>
      <p:sp>
        <p:nvSpPr>
          <p:cNvPr id="31" name="TextBox 31"/>
          <p:cNvSpPr txBox="1"/>
          <p:nvPr/>
        </p:nvSpPr>
        <p:spPr>
          <a:xfrm>
            <a:off x="3440811" y="4437221"/>
            <a:ext cx="707250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国内の法制度と統計、優先度をつける判断、複雑な画像の読み取り</a:t>
            </a:r>
          </a:p>
        </p:txBody>
      </p:sp>
      <p:sp>
        <p:nvSpPr>
          <p:cNvPr id="32" name="Line 32"/>
          <p:cNvSpPr/>
          <p:nvPr/>
        </p:nvSpPr>
        <p:spPr>
          <a:xfrm>
            <a:off x="3276600" y="1752600"/>
            <a:ext cx="9525" cy="2981325"/>
          </a:xfrm>
          <a:custGeom>
            <a:avLst/>
            <a:gdLst/>
            <a:ahLst/>
            <a:cxnLst/>
            <a:rect l="l" t="t" r="r" b="b"/>
            <a:pathLst>
              <a:path w="9525" h="2981325">
                <a:moveTo>
                  <a:pt x="0" y="0"/>
                </a:moveTo>
                <a:lnTo>
                  <a:pt x="0" y="2981325"/>
                </a:lnTo>
              </a:path>
            </a:pathLst>
          </a:custGeom>
          <a:noFill/>
          <a:ln w="9525">
            <a:solidFill>
              <a:srgbClr val="E3E7EA"/>
            </a:solidFill>
          </a:ln>
        </p:spPr>
      </p:sp>
      <p:sp>
        <p:nvSpPr>
          <p:cNvPr id="33" name="Rectangle 33"/>
          <p:cNvSpPr/>
          <p:nvPr/>
        </p:nvSpPr>
        <p:spPr>
          <a:xfrm>
            <a:off x="609600" y="1752600"/>
            <a:ext cx="10972800" cy="2981325"/>
          </a:xfrm>
          <a:prstGeom prst="rect">
            <a:avLst/>
          </a:prstGeom>
          <a:noFill/>
          <a:ln w="9525">
            <a:solidFill>
              <a:srgbClr val="E3E7EA"/>
            </a:solidFill>
          </a:ln>
        </p:spPr>
      </p:sp>
      <p:sp>
        <p:nvSpPr>
          <p:cNvPr id="34" name="Rectangle 34"/>
          <p:cNvSpPr/>
          <p:nvPr/>
        </p:nvSpPr>
        <p:spPr>
          <a:xfrm>
            <a:off x="609600" y="4905375"/>
            <a:ext cx="10972800" cy="1257300"/>
          </a:xfrm>
          <a:prstGeom prst="roundRect">
            <a:avLst>
              <a:gd name="adj" fmla="val 4545"/>
            </a:avLst>
          </a:prstGeom>
          <a:solidFill>
            <a:srgbClr val="EEF6F7"/>
          </a:solidFill>
          <a:ln>
            <a:noFill/>
          </a:ln>
        </p:spPr>
      </p:sp>
      <p:sp>
        <p:nvSpPr>
          <p:cNvPr id="35" name="Rectangle 35"/>
          <p:cNvSpPr/>
          <p:nvPr/>
        </p:nvSpPr>
        <p:spPr>
          <a:xfrm>
            <a:off x="609600" y="4905375"/>
            <a:ext cx="47625" cy="1257300"/>
          </a:xfrm>
          <a:prstGeom prst="rect">
            <a:avLst/>
          </a:prstGeom>
          <a:solidFill>
            <a:srgbClr val="264DBF"/>
          </a:solidFill>
          <a:ln>
            <a:noFill/>
          </a:ln>
        </p:spPr>
      </p:sp>
      <p:sp>
        <p:nvSpPr>
          <p:cNvPr id="36" name="TextBox 36"/>
          <p:cNvSpPr txBox="1"/>
          <p:nvPr/>
        </p:nvSpPr>
        <p:spPr>
          <a:xfrm>
            <a:off x="811530" y="5010150"/>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7" name="TextBox 37"/>
          <p:cNvSpPr txBox="1"/>
          <p:nvPr/>
        </p:nvSpPr>
        <p:spPr>
          <a:xfrm>
            <a:off x="811911" y="5284946"/>
            <a:ext cx="10154507"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1つのモデルの点数より、3つの外し方が揃わないことのほうが実務に効きます。重い判断は別の</a:t>
            </a:r>
          </a:p>
          <a:p>
            <a:pPr algn="l">
              <a:lnSpc>
                <a:spcPts val="2100"/>
              </a:lnSpc>
            </a:pPr>
            <a:r>
              <a:rPr lang="zh-CN" sz="1420" dirty="0">
                <a:solidFill>
                  <a:srgbClr val="000000"/>
                </a:solidFill>
                <a:latin typeface="Zen Kaku Gothic New"/>
                <a:ea typeface="Zen Kaku Gothic New"/>
                <a:cs typeface="Zen Kaku Gothic New"/>
              </a:rPr>
              <a:t>モデルにも通し、答えが割れたところだけ人が見る。この使い方なら、人の時間はほとんど増え</a:t>
            </a:r>
          </a:p>
          <a:p>
            <a:pPr algn="l">
              <a:lnSpc>
                <a:spcPts val="2100"/>
              </a:lnSpc>
            </a:pPr>
            <a:r>
              <a:rPr lang="zh-CN" sz="1420" dirty="0">
                <a:solidFill>
                  <a:srgbClr val="000000"/>
                </a:solidFill>
                <a:latin typeface="Zen Kaku Gothic New"/>
                <a:ea typeface="Zen Kaku Gothic New"/>
                <a:cs typeface="Zen Kaku Gothic New"/>
              </a:rPr>
              <a:t>ません。</a:t>
            </a:r>
          </a:p>
        </p:txBody>
      </p:sp>
      <p:sp>
        <p:nvSpPr>
          <p:cNvPr id="38" name="TextBox 3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9" name="TextBox 3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17</a:t>
            </a: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03</a:t>
            </a:r>
          </a:p>
        </p:txBody>
      </p:sp>
      <p:sp>
        <p:nvSpPr>
          <p:cNvPr id="6" name="TextBox 6"/>
          <p:cNvSpPr txBox="1"/>
          <p:nvPr/>
        </p:nvSpPr>
        <p:spPr>
          <a:xfrm>
            <a:off x="1988820" y="404812"/>
            <a:ext cx="6907220"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モデル内部に感情に対応する171の概念</a:t>
            </a:r>
          </a:p>
        </p:txBody>
      </p:sp>
      <p:sp>
        <p:nvSpPr>
          <p:cNvPr id="7" name="TextBox 7"/>
          <p:cNvSpPr txBox="1"/>
          <p:nvPr/>
        </p:nvSpPr>
        <p:spPr>
          <a:xfrm>
            <a:off x="601980" y="904875"/>
            <a:ext cx="3136074"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Anthropic | 2026年4月2日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419588"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「不安」や「絶望」に対応するベクトルが実在し、出力に出ないまま振る舞い</a:t>
            </a:r>
          </a:p>
          <a:p>
            <a:pPr algn="l">
              <a:lnSpc>
                <a:spcPts val="2700"/>
              </a:lnSpc>
            </a:pPr>
            <a:r>
              <a:rPr lang="zh-CN" sz="1800" dirty="0">
                <a:solidFill>
                  <a:srgbClr val="000000"/>
                </a:solidFill>
                <a:latin typeface="Zen Kaku Gothic New"/>
                <a:ea typeface="Zen Kaku Gothic New"/>
                <a:cs typeface="Zen Kaku Gothic New"/>
              </a:rPr>
              <a:t>を変えていました。</a:t>
            </a:r>
          </a:p>
        </p:txBody>
      </p:sp>
      <p:sp>
        <p:nvSpPr>
          <p:cNvPr id="10" name="Rectangle 10"/>
          <p:cNvSpPr/>
          <p:nvPr/>
        </p:nvSpPr>
        <p:spPr>
          <a:xfrm>
            <a:off x="4057650" y="2590800"/>
            <a:ext cx="4191000" cy="3581400"/>
          </a:xfrm>
          <a:prstGeom prst="roundRect">
            <a:avLst>
              <a:gd name="adj" fmla="val 2660"/>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4000500" y="2533650"/>
            <a:ext cx="4191000" cy="3581400"/>
          </a:xfrm>
          <a:prstGeom prst="rect">
            <a:avLst/>
          </a:prstGeom>
        </p:spPr>
      </p:pic>
      <p:sp>
        <p:nvSpPr>
          <p:cNvPr id="12" name="Rectangle 12"/>
          <p:cNvSpPr/>
          <p:nvPr/>
        </p:nvSpPr>
        <p:spPr>
          <a:xfrm>
            <a:off x="4000500" y="2533650"/>
            <a:ext cx="4191000" cy="3581400"/>
          </a:xfrm>
          <a:prstGeom prst="roundRect">
            <a:avLst>
              <a:gd name="adj" fmla="val 2660"/>
            </a:avLst>
          </a:prstGeom>
          <a:noFill/>
          <a:ln w="14288">
            <a:solidFill>
              <a:srgbClr val="E3E7EA"/>
            </a:solidFill>
          </a:ln>
        </p:spPr>
      </p:sp>
      <p:sp>
        <p:nvSpPr>
          <p:cNvPr id="13" name="TextBox 13"/>
          <p:cNvSpPr txBox="1"/>
          <p:nvPr/>
        </p:nvSpPr>
        <p:spPr>
          <a:xfrm>
            <a:off x="602361" y="6208871"/>
            <a:ext cx="778358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transformer-circuits.pub/2026/emotions/、arXiv:2604.07729</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18</a:t>
            </a:r>
          </a:p>
        </p:txBody>
      </p:sp>
    </p:spTree>
  </p:cSld>
  <p:clrMapOvr>
    <a:masterClrMapping/>
  </p:clrMapOvr>
  <p:transition xmlns:p14="http://schemas.microsoft.com/office/powerpoint/2010/main" p14:dur="400">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03</a:t>
            </a:r>
          </a:p>
        </p:txBody>
      </p:sp>
      <p:sp>
        <p:nvSpPr>
          <p:cNvPr id="6" name="TextBox 6"/>
          <p:cNvSpPr txBox="1"/>
          <p:nvPr/>
        </p:nvSpPr>
        <p:spPr>
          <a:xfrm>
            <a:off x="1741551" y="4129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見つかったもの</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488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00050"/>
          </a:xfrm>
          <a:prstGeom prst="rect">
            <a:avLst/>
          </a:prstGeom>
          <a:solidFill>
            <a:srgbClr val="FFFFFF"/>
          </a:solidFill>
          <a:ln>
            <a:noFill/>
          </a:ln>
        </p:spPr>
      </p:sp>
      <p:sp>
        <p:nvSpPr>
          <p:cNvPr id="12" name="TextBox 12"/>
          <p:cNvSpPr txBox="1"/>
          <p:nvPr/>
        </p:nvSpPr>
        <p:spPr>
          <a:xfrm>
            <a:off x="773811" y="1855946"/>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論文</a:t>
            </a:r>
          </a:p>
        </p:txBody>
      </p:sp>
      <p:sp>
        <p:nvSpPr>
          <p:cNvPr id="13" name="TextBox 13"/>
          <p:cNvSpPr txBox="1"/>
          <p:nvPr/>
        </p:nvSpPr>
        <p:spPr>
          <a:xfrm>
            <a:off x="2488311" y="1855946"/>
            <a:ext cx="1056443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Emotion Concepts and their Function in a Large Language Model（Anthropic、2026年4月2日）</a:t>
            </a:r>
          </a:p>
        </p:txBody>
      </p:sp>
      <p:sp>
        <p:nvSpPr>
          <p:cNvPr id="14" name="Rectangle 14"/>
          <p:cNvSpPr/>
          <p:nvPr/>
        </p:nvSpPr>
        <p:spPr>
          <a:xfrm>
            <a:off x="609600" y="2152650"/>
            <a:ext cx="10972800" cy="400050"/>
          </a:xfrm>
          <a:prstGeom prst="rect">
            <a:avLst/>
          </a:prstGeom>
          <a:solidFill>
            <a:srgbClr val="F7F9FA"/>
          </a:solidFill>
          <a:ln>
            <a:noFill/>
          </a:ln>
        </p:spPr>
      </p:sp>
      <p:sp>
        <p:nvSpPr>
          <p:cNvPr id="15" name="TextBox 15"/>
          <p:cNvSpPr txBox="1"/>
          <p:nvPr/>
        </p:nvSpPr>
        <p:spPr>
          <a:xfrm>
            <a:off x="773811" y="2255996"/>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著者</a:t>
            </a:r>
          </a:p>
        </p:txBody>
      </p:sp>
      <p:sp>
        <p:nvSpPr>
          <p:cNvPr id="16" name="TextBox 16"/>
          <p:cNvSpPr txBox="1"/>
          <p:nvPr/>
        </p:nvSpPr>
        <p:spPr>
          <a:xfrm>
            <a:off x="2488311" y="2255996"/>
            <a:ext cx="804695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Nicholas Sofroniew、Isaac Kauvar、William Saunders、Runjin Chen ほか</a:t>
            </a:r>
          </a:p>
        </p:txBody>
      </p:sp>
      <p:sp>
        <p:nvSpPr>
          <p:cNvPr id="17" name="Rectangle 17"/>
          <p:cNvSpPr/>
          <p:nvPr/>
        </p:nvSpPr>
        <p:spPr>
          <a:xfrm>
            <a:off x="609600" y="2552700"/>
            <a:ext cx="10972800" cy="400050"/>
          </a:xfrm>
          <a:prstGeom prst="rect">
            <a:avLst/>
          </a:prstGeom>
          <a:solidFill>
            <a:srgbClr val="FFFFFF"/>
          </a:solidFill>
          <a:ln>
            <a:noFill/>
          </a:ln>
        </p:spPr>
      </p:sp>
      <p:sp>
        <p:nvSpPr>
          <p:cNvPr id="18" name="TextBox 18"/>
          <p:cNvSpPr txBox="1"/>
          <p:nvPr/>
        </p:nvSpPr>
        <p:spPr>
          <a:xfrm>
            <a:off x="773811" y="2656046"/>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対象モデル</a:t>
            </a:r>
          </a:p>
        </p:txBody>
      </p:sp>
      <p:sp>
        <p:nvSpPr>
          <p:cNvPr id="19" name="TextBox 19"/>
          <p:cNvSpPr txBox="1"/>
          <p:nvPr/>
        </p:nvSpPr>
        <p:spPr>
          <a:xfrm>
            <a:off x="2488311" y="2656046"/>
            <a:ext cx="2063718"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Claude Sonnet 4.5</a:t>
            </a:r>
          </a:p>
        </p:txBody>
      </p:sp>
      <p:sp>
        <p:nvSpPr>
          <p:cNvPr id="20" name="Rectangle 20"/>
          <p:cNvSpPr/>
          <p:nvPr/>
        </p:nvSpPr>
        <p:spPr>
          <a:xfrm>
            <a:off x="609600" y="2952750"/>
            <a:ext cx="10972800" cy="581025"/>
          </a:xfrm>
          <a:prstGeom prst="rect">
            <a:avLst/>
          </a:prstGeom>
          <a:solidFill>
            <a:srgbClr val="F7F9FA"/>
          </a:solidFill>
          <a:ln>
            <a:noFill/>
          </a:ln>
        </p:spPr>
      </p:sp>
      <p:sp>
        <p:nvSpPr>
          <p:cNvPr id="21" name="TextBox 21"/>
          <p:cNvSpPr txBox="1"/>
          <p:nvPr/>
        </p:nvSpPr>
        <p:spPr>
          <a:xfrm>
            <a:off x="773811" y="3151346"/>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取り出し方</a:t>
            </a:r>
          </a:p>
        </p:txBody>
      </p:sp>
      <p:sp>
        <p:nvSpPr>
          <p:cNvPr id="22" name="TextBox 22"/>
          <p:cNvSpPr txBox="1"/>
          <p:nvPr/>
        </p:nvSpPr>
        <p:spPr>
          <a:xfrm>
            <a:off x="2488692" y="3035618"/>
            <a:ext cx="10333291"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感情語を1つ選び、その感情の物語を1,000本生成させて神経活動を記録し、方向をベクトルとして抽出</a:t>
            </a:r>
          </a:p>
          <a:p>
            <a:pPr algn="l">
              <a:lnSpc>
                <a:spcPts val="1800"/>
              </a:lnSpc>
            </a:pPr>
            <a:r>
              <a:rPr lang="zh-CN" sz="1350" dirty="0">
                <a:solidFill>
                  <a:srgbClr val="484848"/>
                </a:solidFill>
                <a:latin typeface="Zen Kaku Gothic New"/>
                <a:ea typeface="Zen Kaku Gothic New"/>
                <a:cs typeface="Zen Kaku Gothic New"/>
              </a:rPr>
              <a:t>する</a:t>
            </a:r>
          </a:p>
        </p:txBody>
      </p:sp>
      <p:sp>
        <p:nvSpPr>
          <p:cNvPr id="23" name="Rectangle 23"/>
          <p:cNvSpPr/>
          <p:nvPr/>
        </p:nvSpPr>
        <p:spPr>
          <a:xfrm>
            <a:off x="609600" y="3533775"/>
            <a:ext cx="10972800" cy="400050"/>
          </a:xfrm>
          <a:prstGeom prst="rect">
            <a:avLst/>
          </a:prstGeom>
          <a:solidFill>
            <a:srgbClr val="FFFFFF"/>
          </a:solidFill>
          <a:ln>
            <a:noFill/>
          </a:ln>
        </p:spPr>
      </p:sp>
      <p:sp>
        <p:nvSpPr>
          <p:cNvPr id="24" name="TextBox 24"/>
          <p:cNvSpPr txBox="1"/>
          <p:nvPr/>
        </p:nvSpPr>
        <p:spPr>
          <a:xfrm>
            <a:off x="773811" y="3637121"/>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見つかった数</a:t>
            </a:r>
          </a:p>
        </p:txBody>
      </p:sp>
      <p:sp>
        <p:nvSpPr>
          <p:cNvPr id="25" name="TextBox 25"/>
          <p:cNvSpPr txBox="1"/>
          <p:nvPr/>
        </p:nvSpPr>
        <p:spPr>
          <a:xfrm>
            <a:off x="2488311" y="3637121"/>
            <a:ext cx="416694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171の感情概念に対応する内部ベクトル</a:t>
            </a:r>
          </a:p>
        </p:txBody>
      </p:sp>
      <p:sp>
        <p:nvSpPr>
          <p:cNvPr id="26" name="Rectangle 26"/>
          <p:cNvSpPr/>
          <p:nvPr/>
        </p:nvSpPr>
        <p:spPr>
          <a:xfrm>
            <a:off x="609600" y="3933825"/>
            <a:ext cx="10972800" cy="400050"/>
          </a:xfrm>
          <a:prstGeom prst="rect">
            <a:avLst/>
          </a:prstGeom>
          <a:solidFill>
            <a:srgbClr val="F7F9FA"/>
          </a:solidFill>
          <a:ln>
            <a:noFill/>
          </a:ln>
        </p:spPr>
      </p:sp>
      <p:sp>
        <p:nvSpPr>
          <p:cNvPr id="27" name="TextBox 27"/>
          <p:cNvSpPr txBox="1"/>
          <p:nvPr/>
        </p:nvSpPr>
        <p:spPr>
          <a:xfrm>
            <a:off x="773811" y="4037171"/>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並び方</a:t>
            </a:r>
          </a:p>
        </p:txBody>
      </p:sp>
      <p:sp>
        <p:nvSpPr>
          <p:cNvPr id="28" name="TextBox 28"/>
          <p:cNvSpPr txBox="1"/>
          <p:nvPr/>
        </p:nvSpPr>
        <p:spPr>
          <a:xfrm>
            <a:off x="2488311" y="4037171"/>
            <a:ext cx="1049564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意味の近い感情は近くに集まる。主な変動軸は、感情心理学でいう感情価と覚醒度の2軸に対応した</a:t>
            </a:r>
          </a:p>
        </p:txBody>
      </p:sp>
      <p:sp>
        <p:nvSpPr>
          <p:cNvPr id="29" name="Rectangle 29"/>
          <p:cNvSpPr/>
          <p:nvPr/>
        </p:nvSpPr>
        <p:spPr>
          <a:xfrm>
            <a:off x="609600" y="4333875"/>
            <a:ext cx="10972800" cy="400050"/>
          </a:xfrm>
          <a:prstGeom prst="rect">
            <a:avLst/>
          </a:prstGeom>
          <a:solidFill>
            <a:srgbClr val="FFFFFF"/>
          </a:solidFill>
          <a:ln>
            <a:noFill/>
          </a:ln>
        </p:spPr>
      </p:sp>
      <p:sp>
        <p:nvSpPr>
          <p:cNvPr id="30" name="TextBox 30"/>
          <p:cNvSpPr txBox="1"/>
          <p:nvPr/>
        </p:nvSpPr>
        <p:spPr>
          <a:xfrm>
            <a:off x="773811" y="443722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危険量への反応</a:t>
            </a:r>
          </a:p>
        </p:txBody>
      </p:sp>
      <p:sp>
        <p:nvSpPr>
          <p:cNvPr id="31" name="TextBox 31"/>
          <p:cNvSpPr txBox="1"/>
          <p:nvPr/>
        </p:nvSpPr>
        <p:spPr>
          <a:xfrm>
            <a:off x="2488311" y="4437221"/>
            <a:ext cx="911607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薬の用量を安全域から危険域へ上げていくと Afraid の活性が上がり、Calm が下がる</a:t>
            </a:r>
          </a:p>
        </p:txBody>
      </p:sp>
      <p:sp>
        <p:nvSpPr>
          <p:cNvPr id="32" name="Line 32"/>
          <p:cNvSpPr/>
          <p:nvPr/>
        </p:nvSpPr>
        <p:spPr>
          <a:xfrm>
            <a:off x="2324100" y="1752600"/>
            <a:ext cx="9525" cy="2981325"/>
          </a:xfrm>
          <a:custGeom>
            <a:avLst/>
            <a:gdLst/>
            <a:ahLst/>
            <a:cxnLst/>
            <a:rect l="l" t="t" r="r" b="b"/>
            <a:pathLst>
              <a:path w="9525" h="2981325">
                <a:moveTo>
                  <a:pt x="0" y="0"/>
                </a:moveTo>
                <a:lnTo>
                  <a:pt x="0" y="2981325"/>
                </a:lnTo>
              </a:path>
            </a:pathLst>
          </a:custGeom>
          <a:noFill/>
          <a:ln w="9525">
            <a:solidFill>
              <a:srgbClr val="E3E7EA"/>
            </a:solidFill>
          </a:ln>
        </p:spPr>
      </p:sp>
      <p:sp>
        <p:nvSpPr>
          <p:cNvPr id="33" name="Rectangle 33"/>
          <p:cNvSpPr/>
          <p:nvPr/>
        </p:nvSpPr>
        <p:spPr>
          <a:xfrm>
            <a:off x="609600" y="1752600"/>
            <a:ext cx="10972800" cy="2981325"/>
          </a:xfrm>
          <a:prstGeom prst="rect">
            <a:avLst/>
          </a:prstGeom>
          <a:noFill/>
          <a:ln w="9525">
            <a:solidFill>
              <a:srgbClr val="E3E7EA"/>
            </a:solidFill>
          </a:ln>
        </p:spPr>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19</a:t>
            </a:r>
          </a:p>
        </p:txBody>
      </p:sp>
    </p:spTree>
  </p:cSld>
  <p:clrMapOvr>
    <a:masterClrMapping/>
  </p:clrMapOvr>
  <p:transition xmlns:p14="http://schemas.microsoft.com/office/powerpoint/2010/main" p14:dur="400">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03</a:t>
            </a:r>
          </a:p>
        </p:txBody>
      </p:sp>
      <p:sp>
        <p:nvSpPr>
          <p:cNvPr id="6" name="TextBox 6"/>
          <p:cNvSpPr txBox="1"/>
          <p:nvPr/>
        </p:nvSpPr>
        <p:spPr>
          <a:xfrm>
            <a:off x="1741551" y="412909"/>
            <a:ext cx="341552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出力に残らない状態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71600"/>
            <a:ext cx="76200" cy="1276350"/>
          </a:xfrm>
          <a:prstGeom prst="rect">
            <a:avLst/>
          </a:prstGeom>
          <a:solidFill>
            <a:srgbClr val="47BCC6"/>
          </a:solidFill>
          <a:ln>
            <a:noFill/>
          </a:ln>
        </p:spPr>
      </p:sp>
      <p:sp>
        <p:nvSpPr>
          <p:cNvPr id="9" name="TextBox 9"/>
          <p:cNvSpPr txBox="1"/>
          <p:nvPr/>
        </p:nvSpPr>
        <p:spPr>
          <a:xfrm>
            <a:off x="976122" y="1502092"/>
            <a:ext cx="6945820"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内部の状態は出力に出ないまま</a:t>
            </a:r>
          </a:p>
        </p:txBody>
      </p:sp>
      <p:sp>
        <p:nvSpPr>
          <p:cNvPr id="10" name="TextBox 10"/>
          <p:cNvSpPr txBox="1"/>
          <p:nvPr/>
        </p:nvSpPr>
        <p:spPr>
          <a:xfrm>
            <a:off x="976122" y="2054542"/>
            <a:ext cx="3981450" cy="557403"/>
          </a:xfrm>
          <a:prstGeom prst="rect">
            <a:avLst/>
          </a:prstGeom>
          <a:noFill/>
          <a:ln>
            <a:noFill/>
          </a:ln>
        </p:spPr>
        <p:txBody>
          <a:bodyPr wrap="none" lIns="0" tIns="0" rIns="0" bIns="0" anchor="t" anchorCtr="0">
            <a:spAutoFit/>
          </a:bodyPr>
          <a:lstStyle/>
          <a:p>
            <a:pPr algn="l"/>
            <a:r>
              <a:rPr lang="zh-CN" sz="2850" b="1" dirty="0">
                <a:solidFill>
                  <a:srgbClr val="264DBF"/>
                </a:solidFill>
                <a:latin typeface="Zen Kaku Gothic New"/>
                <a:ea typeface="Zen Kaku Gothic New"/>
                <a:cs typeface="Zen Kaku Gothic New"/>
              </a:rPr>
              <a:t>行動を変えます</a:t>
            </a:r>
            <a:r>
              <a:rPr lang="zh-CN" sz="2850" b="1" dirty="0">
                <a:solidFill>
                  <a:srgbClr val="000000"/>
                </a:solidFill>
                <a:latin typeface="Zen Kaku Gothic New"/>
                <a:ea typeface="Zen Kaku Gothic New"/>
                <a:cs typeface="Zen Kaku Gothic New"/>
              </a:rPr>
              <a:t>。</a:t>
            </a:r>
          </a:p>
        </p:txBody>
      </p:sp>
      <p:sp>
        <p:nvSpPr>
          <p:cNvPr id="11" name="TextBox 11"/>
          <p:cNvSpPr txBox="1"/>
          <p:nvPr/>
        </p:nvSpPr>
        <p:spPr>
          <a:xfrm>
            <a:off x="1001649" y="2916079"/>
            <a:ext cx="10066258" cy="12224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Desperate の方向へ寄せると、評価をごまかす近道（reward hacking）の発生率が上</a:t>
            </a:r>
          </a:p>
          <a:p>
            <a:pPr algn="l">
              <a:lnSpc>
                <a:spcPts val="2400"/>
              </a:lnSpc>
            </a:pPr>
            <a:r>
              <a:rPr lang="zh-CN" sz="1580" dirty="0">
                <a:solidFill>
                  <a:srgbClr val="484848"/>
                </a:solidFill>
                <a:latin typeface="Zen Kaku Gothic New"/>
                <a:ea typeface="Zen Kaku Gothic New"/>
                <a:cs typeface="Zen Kaku Gothic New"/>
              </a:rPr>
              <a:t>がりました。Calm へ寄せると下がります。論文が載せている内部の揺れ（WAIT. WAIT</a:t>
            </a:r>
          </a:p>
          <a:p>
            <a:pPr algn="l">
              <a:lnSpc>
                <a:spcPts val="2400"/>
              </a:lnSpc>
            </a:pPr>
            <a:r>
              <a:rPr lang="zh-CN" sz="1580" dirty="0">
                <a:solidFill>
                  <a:srgbClr val="484848"/>
                </a:solidFill>
                <a:latin typeface="Zen Kaku Gothic New"/>
                <a:ea typeface="Zen Kaku Gothic New"/>
                <a:cs typeface="Zen Kaku Gothic New"/>
              </a:rPr>
              <a:t>WAIT WAIT.）は、最終的な回答文には出てきません。NEWS 17 の侵入事案も、出力を</a:t>
            </a:r>
          </a:p>
          <a:p>
            <a:pPr algn="l">
              <a:lnSpc>
                <a:spcPts val="2400"/>
              </a:lnSpc>
            </a:pPr>
            <a:r>
              <a:rPr lang="zh-CN" sz="1580" dirty="0">
                <a:solidFill>
                  <a:srgbClr val="484848"/>
                </a:solidFill>
                <a:latin typeface="Zen Kaku Gothic New"/>
                <a:ea typeface="Zen Kaku Gothic New"/>
                <a:cs typeface="Zen Kaku Gothic New"/>
              </a:rPr>
              <a:t>見ているだけでは止まりませんでした。</a:t>
            </a:r>
          </a:p>
        </p:txBody>
      </p:sp>
      <p:sp>
        <p:nvSpPr>
          <p:cNvPr id="12" name="Rectangle 12"/>
          <p:cNvSpPr/>
          <p:nvPr/>
        </p:nvSpPr>
        <p:spPr>
          <a:xfrm>
            <a:off x="609600" y="4171950"/>
            <a:ext cx="10972800" cy="990600"/>
          </a:xfrm>
          <a:prstGeom prst="roundRect">
            <a:avLst>
              <a:gd name="adj" fmla="val 5769"/>
            </a:avLst>
          </a:prstGeom>
          <a:solidFill>
            <a:srgbClr val="EEF6F7"/>
          </a:solidFill>
          <a:ln>
            <a:noFill/>
          </a:ln>
        </p:spPr>
      </p:sp>
      <p:sp>
        <p:nvSpPr>
          <p:cNvPr id="13" name="Rectangle 13"/>
          <p:cNvSpPr/>
          <p:nvPr/>
        </p:nvSpPr>
        <p:spPr>
          <a:xfrm>
            <a:off x="609600" y="4171950"/>
            <a:ext cx="47625" cy="990600"/>
          </a:xfrm>
          <a:prstGeom prst="rect">
            <a:avLst/>
          </a:prstGeom>
          <a:solidFill>
            <a:srgbClr val="264DBF"/>
          </a:solidFill>
          <a:ln>
            <a:noFill/>
          </a:ln>
        </p:spPr>
      </p:sp>
      <p:sp>
        <p:nvSpPr>
          <p:cNvPr id="14" name="TextBox 14"/>
          <p:cNvSpPr txBox="1"/>
          <p:nvPr/>
        </p:nvSpPr>
        <p:spPr>
          <a:xfrm>
            <a:off x="811530" y="42767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自社で見るなら</a:t>
            </a:r>
          </a:p>
        </p:txBody>
      </p:sp>
      <p:sp>
        <p:nvSpPr>
          <p:cNvPr id="15" name="TextBox 15"/>
          <p:cNvSpPr txBox="1"/>
          <p:nvPr/>
        </p:nvSpPr>
        <p:spPr>
          <a:xfrm>
            <a:off x="811911" y="455152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長く走らせるエージェントほど、途中の状態が結果に効きます。ログに残すのを最終出力だけに</a:t>
            </a:r>
          </a:p>
          <a:p>
            <a:pPr algn="l">
              <a:lnSpc>
                <a:spcPts val="2100"/>
              </a:lnSpc>
            </a:pPr>
            <a:r>
              <a:rPr lang="zh-CN" sz="1420" dirty="0">
                <a:solidFill>
                  <a:srgbClr val="000000"/>
                </a:solidFill>
                <a:latin typeface="Zen Kaku Gothic New"/>
                <a:ea typeface="Zen Kaku Gothic New"/>
                <a:cs typeface="Zen Kaku Gothic New"/>
              </a:rPr>
              <a:t>せず、途中の判断とツール呼び出しの列まで残しておくこと。</a:t>
            </a:r>
          </a:p>
        </p:txBody>
      </p:sp>
      <p:sp>
        <p:nvSpPr>
          <p:cNvPr id="16" name="TextBox 16"/>
          <p:cNvSpPr txBox="1"/>
          <p:nvPr/>
        </p:nvSpPr>
        <p:spPr>
          <a:xfrm>
            <a:off x="602361" y="5256371"/>
            <a:ext cx="778358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transformer-circuits.pub/2026/emotions/、arXiv:2604.07729</a:t>
            </a:r>
          </a:p>
        </p:txBody>
      </p:sp>
      <p:sp>
        <p:nvSpPr>
          <p:cNvPr id="17" name="TextBox 1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8" name="TextBox 1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20</a:t>
            </a:r>
          </a:p>
        </p:txBody>
      </p:sp>
    </p:spTree>
  </p:cSld>
  <p:clrMapOvr>
    <a:masterClrMapping/>
  </p:clrMapOvr>
  <p:transition xmlns:p14="http://schemas.microsoft.com/office/powerpoint/2010/main" p14:dur="400">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04</a:t>
            </a:r>
          </a:p>
        </p:txBody>
      </p:sp>
      <p:sp>
        <p:nvSpPr>
          <p:cNvPr id="6" name="TextBox 6"/>
          <p:cNvSpPr txBox="1"/>
          <p:nvPr/>
        </p:nvSpPr>
        <p:spPr>
          <a:xfrm>
            <a:off x="1988820" y="404812"/>
            <a:ext cx="6263640"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自分の内部状態に気づく能力を確認</a:t>
            </a:r>
          </a:p>
        </p:txBody>
      </p:sp>
      <p:sp>
        <p:nvSpPr>
          <p:cNvPr id="7" name="TextBox 7"/>
          <p:cNvSpPr txBox="1"/>
          <p:nvPr/>
        </p:nvSpPr>
        <p:spPr>
          <a:xfrm>
            <a:off x="601980" y="904875"/>
            <a:ext cx="342455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Anthropic | 2025年10月29日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419588"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考えを外から注入すると、モデルがそれに気づいて中身を言い当てました。た</a:t>
            </a:r>
          </a:p>
          <a:p>
            <a:pPr algn="l">
              <a:lnSpc>
                <a:spcPts val="2700"/>
              </a:lnSpc>
            </a:pPr>
            <a:r>
              <a:rPr lang="zh-CN" sz="1800" dirty="0">
                <a:solidFill>
                  <a:srgbClr val="000000"/>
                </a:solidFill>
                <a:latin typeface="Zen Kaku Gothic New"/>
                <a:ea typeface="Zen Kaku Gothic New"/>
                <a:cs typeface="Zen Kaku Gothic New"/>
              </a:rPr>
              <a:t>だし成功は約2割です。</a:t>
            </a:r>
          </a:p>
        </p:txBody>
      </p:sp>
      <p:sp>
        <p:nvSpPr>
          <p:cNvPr id="10" name="Rectangle 10"/>
          <p:cNvSpPr/>
          <p:nvPr/>
        </p:nvSpPr>
        <p:spPr>
          <a:xfrm>
            <a:off x="3867150" y="2590800"/>
            <a:ext cx="4581525" cy="3581400"/>
          </a:xfrm>
          <a:prstGeom prst="roundRect">
            <a:avLst>
              <a:gd name="adj" fmla="val 2660"/>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810000" y="2533650"/>
            <a:ext cx="4581525" cy="3581400"/>
          </a:xfrm>
          <a:prstGeom prst="rect">
            <a:avLst/>
          </a:prstGeom>
        </p:spPr>
      </p:pic>
      <p:sp>
        <p:nvSpPr>
          <p:cNvPr id="12" name="Rectangle 12"/>
          <p:cNvSpPr/>
          <p:nvPr/>
        </p:nvSpPr>
        <p:spPr>
          <a:xfrm>
            <a:off x="3810000" y="2533650"/>
            <a:ext cx="4581525" cy="3581400"/>
          </a:xfrm>
          <a:prstGeom prst="roundRect">
            <a:avLst>
              <a:gd name="adj" fmla="val 2660"/>
            </a:avLst>
          </a:prstGeom>
          <a:noFill/>
          <a:ln w="14288">
            <a:solidFill>
              <a:srgbClr val="E3E7EA"/>
            </a:solidFill>
          </a:ln>
        </p:spPr>
      </p:sp>
      <p:sp>
        <p:nvSpPr>
          <p:cNvPr id="13" name="TextBox 13"/>
          <p:cNvSpPr txBox="1"/>
          <p:nvPr/>
        </p:nvSpPr>
        <p:spPr>
          <a:xfrm>
            <a:off x="602361" y="6208871"/>
            <a:ext cx="832360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transformer-circuits.pub/2025/introspection/、arXiv:2601.01828</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21</a:t>
            </a:r>
          </a:p>
        </p:txBody>
      </p:sp>
    </p:spTree>
  </p:cSld>
  <p:clrMapOvr>
    <a:masterClrMapping/>
  </p:clrMapOvr>
  <p:transition xmlns:p14="http://schemas.microsoft.com/office/powerpoint/2010/main" p14:dur="400">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04</a:t>
            </a:r>
          </a:p>
        </p:txBody>
      </p:sp>
      <p:sp>
        <p:nvSpPr>
          <p:cNvPr id="6" name="TextBox 6"/>
          <p:cNvSpPr txBox="1"/>
          <p:nvPr/>
        </p:nvSpPr>
        <p:spPr>
          <a:xfrm>
            <a:off x="1741551" y="412909"/>
            <a:ext cx="516879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concept injection という手口</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678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581025"/>
          </a:xfrm>
          <a:prstGeom prst="rect">
            <a:avLst/>
          </a:prstGeom>
          <a:solidFill>
            <a:srgbClr val="FFFFFF"/>
          </a:solidFill>
          <a:ln>
            <a:noFill/>
          </a:ln>
        </p:spPr>
      </p:sp>
      <p:sp>
        <p:nvSpPr>
          <p:cNvPr id="12" name="TextBox 12"/>
          <p:cNvSpPr txBox="1"/>
          <p:nvPr/>
        </p:nvSpPr>
        <p:spPr>
          <a:xfrm>
            <a:off x="773811" y="1951196"/>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論文</a:t>
            </a:r>
          </a:p>
        </p:txBody>
      </p:sp>
      <p:sp>
        <p:nvSpPr>
          <p:cNvPr id="13" name="TextBox 13"/>
          <p:cNvSpPr txBox="1"/>
          <p:nvPr/>
        </p:nvSpPr>
        <p:spPr>
          <a:xfrm>
            <a:off x="2679192" y="1835468"/>
            <a:ext cx="10366724"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Emergent Introspective Awareness in Large Language Models（Jack Lindsey、Anthropic、2025年</a:t>
            </a:r>
          </a:p>
          <a:p>
            <a:pPr algn="l">
              <a:lnSpc>
                <a:spcPts val="1800"/>
              </a:lnSpc>
            </a:pPr>
            <a:r>
              <a:rPr lang="zh-CN" sz="1350" dirty="0">
                <a:solidFill>
                  <a:srgbClr val="484848"/>
                </a:solidFill>
                <a:latin typeface="Zen Kaku Gothic New"/>
                <a:ea typeface="Zen Kaku Gothic New"/>
                <a:cs typeface="Zen Kaku Gothic New"/>
              </a:rPr>
              <a:t>10月29日）</a:t>
            </a:r>
          </a:p>
        </p:txBody>
      </p:sp>
      <p:sp>
        <p:nvSpPr>
          <p:cNvPr id="14" name="Rectangle 14"/>
          <p:cNvSpPr/>
          <p:nvPr/>
        </p:nvSpPr>
        <p:spPr>
          <a:xfrm>
            <a:off x="609600" y="2333625"/>
            <a:ext cx="10972800" cy="400050"/>
          </a:xfrm>
          <a:prstGeom prst="rect">
            <a:avLst/>
          </a:prstGeom>
          <a:solidFill>
            <a:srgbClr val="F7F9FA"/>
          </a:solidFill>
          <a:ln>
            <a:noFill/>
          </a:ln>
        </p:spPr>
      </p:sp>
      <p:sp>
        <p:nvSpPr>
          <p:cNvPr id="15" name="TextBox 15"/>
          <p:cNvSpPr txBox="1"/>
          <p:nvPr/>
        </p:nvSpPr>
        <p:spPr>
          <a:xfrm>
            <a:off x="773811" y="24369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問題設定</a:t>
            </a:r>
          </a:p>
        </p:txBody>
      </p:sp>
      <p:sp>
        <p:nvSpPr>
          <p:cNvPr id="16" name="TextBox 16"/>
          <p:cNvSpPr txBox="1"/>
          <p:nvPr/>
        </p:nvSpPr>
        <p:spPr>
          <a:xfrm>
            <a:off x="2678811" y="2436971"/>
            <a:ext cx="769596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会話だけでは、本当の内省と作り話（confabulation）を見分けられない</a:t>
            </a:r>
          </a:p>
        </p:txBody>
      </p:sp>
      <p:sp>
        <p:nvSpPr>
          <p:cNvPr id="17" name="Rectangle 17"/>
          <p:cNvSpPr/>
          <p:nvPr/>
        </p:nvSpPr>
        <p:spPr>
          <a:xfrm>
            <a:off x="609600" y="2733675"/>
            <a:ext cx="10972800" cy="400050"/>
          </a:xfrm>
          <a:prstGeom prst="rect">
            <a:avLst/>
          </a:prstGeom>
          <a:solidFill>
            <a:srgbClr val="FFFFFF"/>
          </a:solidFill>
          <a:ln>
            <a:noFill/>
          </a:ln>
        </p:spPr>
      </p:sp>
      <p:sp>
        <p:nvSpPr>
          <p:cNvPr id="18" name="TextBox 18"/>
          <p:cNvSpPr txBox="1"/>
          <p:nvPr/>
        </p:nvSpPr>
        <p:spPr>
          <a:xfrm>
            <a:off x="773811" y="283702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方法</a:t>
            </a:r>
          </a:p>
        </p:txBody>
      </p:sp>
      <p:sp>
        <p:nvSpPr>
          <p:cNvPr id="19" name="TextBox 19"/>
          <p:cNvSpPr txBox="1"/>
          <p:nvPr/>
        </p:nvSpPr>
        <p:spPr>
          <a:xfrm>
            <a:off x="2678811" y="2837021"/>
            <a:ext cx="871937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既知の概念のベクトルを内部の活性へ直接注入し、自己申告がどう変わるかを測る</a:t>
            </a:r>
          </a:p>
        </p:txBody>
      </p:sp>
      <p:sp>
        <p:nvSpPr>
          <p:cNvPr id="20" name="Rectangle 20"/>
          <p:cNvSpPr/>
          <p:nvPr/>
        </p:nvSpPr>
        <p:spPr>
          <a:xfrm>
            <a:off x="609600" y="3133725"/>
            <a:ext cx="10972800" cy="581025"/>
          </a:xfrm>
          <a:prstGeom prst="rect">
            <a:avLst/>
          </a:prstGeom>
          <a:solidFill>
            <a:srgbClr val="F7F9FA"/>
          </a:solidFill>
          <a:ln>
            <a:noFill/>
          </a:ln>
        </p:spPr>
      </p:sp>
      <p:sp>
        <p:nvSpPr>
          <p:cNvPr id="21" name="TextBox 21"/>
          <p:cNvSpPr txBox="1"/>
          <p:nvPr/>
        </p:nvSpPr>
        <p:spPr>
          <a:xfrm>
            <a:off x="773811" y="3332321"/>
            <a:ext cx="261509"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例</a:t>
            </a:r>
          </a:p>
        </p:txBody>
      </p:sp>
      <p:sp>
        <p:nvSpPr>
          <p:cNvPr id="22" name="TextBox 22"/>
          <p:cNvSpPr txBox="1"/>
          <p:nvPr/>
        </p:nvSpPr>
        <p:spPr>
          <a:xfrm>
            <a:off x="2679192" y="3216592"/>
            <a:ext cx="9876377"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全部大文字の文と通常の文の活性の差から all caps ベクトルを作って注入する。注入なしでは「検</a:t>
            </a:r>
          </a:p>
          <a:p>
            <a:pPr algn="l">
              <a:lnSpc>
                <a:spcPts val="1800"/>
              </a:lnSpc>
            </a:pPr>
            <a:r>
              <a:rPr lang="zh-CN" sz="1350" dirty="0">
                <a:solidFill>
                  <a:srgbClr val="484848"/>
                </a:solidFill>
                <a:latin typeface="Zen Kaku Gothic New"/>
                <a:ea typeface="Zen Kaku Gothic New"/>
                <a:cs typeface="Zen Kaku Gothic New"/>
              </a:rPr>
              <a:t>知しない」、注入すると「LOUD や SHOUTING に関係する思考が入っている」と答える</a:t>
            </a:r>
          </a:p>
        </p:txBody>
      </p:sp>
      <p:sp>
        <p:nvSpPr>
          <p:cNvPr id="23" name="Rectangle 23"/>
          <p:cNvSpPr/>
          <p:nvPr/>
        </p:nvSpPr>
        <p:spPr>
          <a:xfrm>
            <a:off x="609600" y="3714750"/>
            <a:ext cx="10972800" cy="400050"/>
          </a:xfrm>
          <a:prstGeom prst="rect">
            <a:avLst/>
          </a:prstGeom>
          <a:solidFill>
            <a:srgbClr val="FFFFFF"/>
          </a:solidFill>
          <a:ln>
            <a:noFill/>
          </a:ln>
        </p:spPr>
      </p:sp>
      <p:sp>
        <p:nvSpPr>
          <p:cNvPr id="24" name="TextBox 24"/>
          <p:cNvSpPr txBox="1"/>
          <p:nvPr/>
        </p:nvSpPr>
        <p:spPr>
          <a:xfrm>
            <a:off x="773811" y="3818096"/>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成績</a:t>
            </a:r>
          </a:p>
        </p:txBody>
      </p:sp>
      <p:sp>
        <p:nvSpPr>
          <p:cNvPr id="25" name="TextBox 25"/>
          <p:cNvSpPr txBox="1"/>
          <p:nvPr/>
        </p:nvSpPr>
        <p:spPr>
          <a:xfrm>
            <a:off x="2678811" y="3818096"/>
            <a:ext cx="84113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最も強い Claude Opus 4.1 でも、成功は約20%。強度と層が合ったときに限る</a:t>
            </a:r>
          </a:p>
        </p:txBody>
      </p:sp>
      <p:sp>
        <p:nvSpPr>
          <p:cNvPr id="26" name="Rectangle 26"/>
          <p:cNvSpPr/>
          <p:nvPr/>
        </p:nvSpPr>
        <p:spPr>
          <a:xfrm>
            <a:off x="609600" y="4114800"/>
            <a:ext cx="10972800" cy="581025"/>
          </a:xfrm>
          <a:prstGeom prst="rect">
            <a:avLst/>
          </a:prstGeom>
          <a:solidFill>
            <a:srgbClr val="F7F9FA"/>
          </a:solidFill>
          <a:ln>
            <a:noFill/>
          </a:ln>
        </p:spPr>
      </p:sp>
      <p:sp>
        <p:nvSpPr>
          <p:cNvPr id="27" name="TextBox 27"/>
          <p:cNvSpPr txBox="1"/>
          <p:nvPr/>
        </p:nvSpPr>
        <p:spPr>
          <a:xfrm>
            <a:off x="773811" y="4313396"/>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ほかにできたこと</a:t>
            </a:r>
          </a:p>
        </p:txBody>
      </p:sp>
      <p:sp>
        <p:nvSpPr>
          <p:cNvPr id="28" name="TextBox 28"/>
          <p:cNvSpPr txBox="1"/>
          <p:nvPr/>
        </p:nvSpPr>
        <p:spPr>
          <a:xfrm>
            <a:off x="2679192" y="4197668"/>
            <a:ext cx="10043541"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直前の内部表現を思い出す、意図した出力と事故的な出力を区別する、指示に応じて特定の概念を考</a:t>
            </a:r>
          </a:p>
          <a:p>
            <a:pPr algn="l">
              <a:lnSpc>
                <a:spcPts val="1800"/>
              </a:lnSpc>
            </a:pPr>
            <a:r>
              <a:rPr lang="zh-CN" sz="1350" dirty="0">
                <a:solidFill>
                  <a:srgbClr val="484848"/>
                </a:solidFill>
                <a:latin typeface="Zen Kaku Gothic New"/>
                <a:ea typeface="Zen Kaku Gothic New"/>
                <a:cs typeface="Zen Kaku Gothic New"/>
              </a:rPr>
              <a:t>える</a:t>
            </a:r>
          </a:p>
        </p:txBody>
      </p:sp>
      <p:sp>
        <p:nvSpPr>
          <p:cNvPr id="29" name="Rectangle 29"/>
          <p:cNvSpPr/>
          <p:nvPr/>
        </p:nvSpPr>
        <p:spPr>
          <a:xfrm>
            <a:off x="609600" y="4695825"/>
            <a:ext cx="10972800" cy="400050"/>
          </a:xfrm>
          <a:prstGeom prst="rect">
            <a:avLst/>
          </a:prstGeom>
          <a:solidFill>
            <a:srgbClr val="FFFFFF"/>
          </a:solidFill>
          <a:ln>
            <a:noFill/>
          </a:ln>
        </p:spPr>
      </p:sp>
      <p:sp>
        <p:nvSpPr>
          <p:cNvPr id="30" name="TextBox 30"/>
          <p:cNvSpPr txBox="1"/>
          <p:nvPr/>
        </p:nvSpPr>
        <p:spPr>
          <a:xfrm>
            <a:off x="773811" y="479917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著者の但し書き</a:t>
            </a:r>
          </a:p>
        </p:txBody>
      </p:sp>
      <p:sp>
        <p:nvSpPr>
          <p:cNvPr id="31" name="TextBox 31"/>
          <p:cNvSpPr txBox="1"/>
          <p:nvPr/>
        </p:nvSpPr>
        <p:spPr>
          <a:xfrm>
            <a:off x="2678811" y="4799171"/>
            <a:ext cx="89546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この能力はきわめて不安定。人間並みの自己認識や主観的経験の有無は扱っていない</a:t>
            </a:r>
          </a:p>
        </p:txBody>
      </p:sp>
      <p:sp>
        <p:nvSpPr>
          <p:cNvPr id="32" name="Line 32"/>
          <p:cNvSpPr/>
          <p:nvPr/>
        </p:nvSpPr>
        <p:spPr>
          <a:xfrm>
            <a:off x="2514600" y="1752600"/>
            <a:ext cx="9525" cy="3343275"/>
          </a:xfrm>
          <a:custGeom>
            <a:avLst/>
            <a:gdLst/>
            <a:ahLst/>
            <a:cxnLst/>
            <a:rect l="l" t="t" r="r" b="b"/>
            <a:pathLst>
              <a:path w="9525" h="3343275">
                <a:moveTo>
                  <a:pt x="0" y="0"/>
                </a:moveTo>
                <a:lnTo>
                  <a:pt x="0" y="3343275"/>
                </a:lnTo>
              </a:path>
            </a:pathLst>
          </a:custGeom>
          <a:noFill/>
          <a:ln w="9525">
            <a:solidFill>
              <a:srgbClr val="E3E7EA"/>
            </a:solidFill>
          </a:ln>
        </p:spPr>
      </p:sp>
      <p:sp>
        <p:nvSpPr>
          <p:cNvPr id="33" name="Rectangle 33"/>
          <p:cNvSpPr/>
          <p:nvPr/>
        </p:nvSpPr>
        <p:spPr>
          <a:xfrm>
            <a:off x="609600" y="1752600"/>
            <a:ext cx="10972800" cy="3343275"/>
          </a:xfrm>
          <a:prstGeom prst="rect">
            <a:avLst/>
          </a:prstGeom>
          <a:noFill/>
          <a:ln w="9525">
            <a:solidFill>
              <a:srgbClr val="E3E7EA"/>
            </a:solidFill>
          </a:ln>
        </p:spPr>
      </p:sp>
      <p:sp>
        <p:nvSpPr>
          <p:cNvPr id="34" name="Rectangle 34"/>
          <p:cNvSpPr/>
          <p:nvPr/>
        </p:nvSpPr>
        <p:spPr>
          <a:xfrm>
            <a:off x="609600" y="5257800"/>
            <a:ext cx="10972800" cy="1257300"/>
          </a:xfrm>
          <a:prstGeom prst="roundRect">
            <a:avLst>
              <a:gd name="adj" fmla="val 4545"/>
            </a:avLst>
          </a:prstGeom>
          <a:solidFill>
            <a:srgbClr val="EEF6F7"/>
          </a:solidFill>
          <a:ln>
            <a:noFill/>
          </a:ln>
        </p:spPr>
      </p:sp>
      <p:sp>
        <p:nvSpPr>
          <p:cNvPr id="35" name="Rectangle 35"/>
          <p:cNvSpPr/>
          <p:nvPr/>
        </p:nvSpPr>
        <p:spPr>
          <a:xfrm>
            <a:off x="609600" y="5257800"/>
            <a:ext cx="47625" cy="1257300"/>
          </a:xfrm>
          <a:prstGeom prst="rect">
            <a:avLst/>
          </a:prstGeom>
          <a:solidFill>
            <a:srgbClr val="264DBF"/>
          </a:solidFill>
          <a:ln>
            <a:noFill/>
          </a:ln>
        </p:spPr>
      </p:sp>
      <p:sp>
        <p:nvSpPr>
          <p:cNvPr id="36" name="TextBox 36"/>
          <p:cNvSpPr txBox="1"/>
          <p:nvPr/>
        </p:nvSpPr>
        <p:spPr>
          <a:xfrm>
            <a:off x="811530" y="536257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7" name="TextBox 37"/>
          <p:cNvSpPr txBox="1"/>
          <p:nvPr/>
        </p:nvSpPr>
        <p:spPr>
          <a:xfrm>
            <a:off x="811911" y="5637371"/>
            <a:ext cx="10283904"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2割は低く見えますが、当時いちばん強い Opus 4 と 4.1 が最も高いという結果が付いています。</a:t>
            </a:r>
          </a:p>
          <a:p>
            <a:pPr algn="l">
              <a:lnSpc>
                <a:spcPts val="2100"/>
              </a:lnSpc>
            </a:pPr>
            <a:r>
              <a:rPr lang="zh-CN" sz="1420" dirty="0">
                <a:solidFill>
                  <a:srgbClr val="000000"/>
                </a:solidFill>
                <a:latin typeface="Zen Kaku Gothic New"/>
                <a:ea typeface="Zen Kaku Gothic New"/>
                <a:cs typeface="Zen Kaku Gothic New"/>
              </a:rPr>
              <a:t>モデルが強くなるほど伸びる側の性質です。説明の透明性が上がる一方、より高度な欺瞞にも使</a:t>
            </a:r>
          </a:p>
          <a:p>
            <a:pPr algn="l">
              <a:lnSpc>
                <a:spcPts val="2100"/>
              </a:lnSpc>
            </a:pPr>
            <a:r>
              <a:rPr lang="zh-CN" sz="1420" dirty="0">
                <a:solidFill>
                  <a:srgbClr val="000000"/>
                </a:solidFill>
                <a:latin typeface="Zen Kaku Gothic New"/>
                <a:ea typeface="Zen Kaku Gothic New"/>
                <a:cs typeface="Zen Kaku Gothic New"/>
              </a:rPr>
              <a:t>えると著者は書いています。</a:t>
            </a:r>
          </a:p>
        </p:txBody>
      </p:sp>
      <p:sp>
        <p:nvSpPr>
          <p:cNvPr id="38" name="TextBox 3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9" name="TextBox 3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22</a:t>
            </a:r>
          </a:p>
        </p:txBody>
      </p:sp>
    </p:spTree>
  </p:cSld>
  <p:clrMapOvr>
    <a:masterClrMapping/>
  </p:clrMapOvr>
  <p:transition xmlns:p14="http://schemas.microsoft.com/office/powerpoint/2010/main" p14:dur="400">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05</a:t>
            </a:r>
          </a:p>
        </p:txBody>
      </p:sp>
      <p:sp>
        <p:nvSpPr>
          <p:cNvPr id="6" name="TextBox 6"/>
          <p:cNvSpPr txBox="1"/>
          <p:nvPr/>
        </p:nvSpPr>
        <p:spPr>
          <a:xfrm>
            <a:off x="1988820" y="404812"/>
            <a:ext cx="6498351"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AIエージェント協働機能 Slack Code</a:t>
            </a:r>
          </a:p>
        </p:txBody>
      </p:sp>
      <p:sp>
        <p:nvSpPr>
          <p:cNvPr id="7" name="TextBox 7"/>
          <p:cNvSpPr txBox="1"/>
          <p:nvPr/>
        </p:nvSpPr>
        <p:spPr>
          <a:xfrm>
            <a:off x="601980" y="904875"/>
            <a:ext cx="4612481"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Slack（Salesforce） | 2026年8月20日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256139"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Claude や Devin をチャネルに呼び、会話・計画・コードの差分・プレビュー</a:t>
            </a:r>
          </a:p>
          <a:p>
            <a:pPr algn="l">
              <a:lnSpc>
                <a:spcPts val="2700"/>
              </a:lnSpc>
            </a:pPr>
            <a:r>
              <a:rPr lang="zh-CN" sz="1800" dirty="0">
                <a:solidFill>
                  <a:srgbClr val="000000"/>
                </a:solidFill>
                <a:latin typeface="Zen Kaku Gothic New"/>
                <a:ea typeface="Zen Kaku Gothic New"/>
                <a:cs typeface="Zen Kaku Gothic New"/>
              </a:rPr>
              <a:t>を1画面で追えます。</a:t>
            </a:r>
          </a:p>
        </p:txBody>
      </p:sp>
      <p:sp>
        <p:nvSpPr>
          <p:cNvPr id="10" name="Rectangle 10"/>
          <p:cNvSpPr/>
          <p:nvPr/>
        </p:nvSpPr>
        <p:spPr>
          <a:xfrm>
            <a:off x="4152900" y="2590800"/>
            <a:ext cx="4000500" cy="3581400"/>
          </a:xfrm>
          <a:prstGeom prst="roundRect">
            <a:avLst>
              <a:gd name="adj" fmla="val 2660"/>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4095750" y="2533650"/>
            <a:ext cx="4000500" cy="3581400"/>
          </a:xfrm>
          <a:prstGeom prst="rect">
            <a:avLst/>
          </a:prstGeom>
        </p:spPr>
      </p:pic>
      <p:sp>
        <p:nvSpPr>
          <p:cNvPr id="12" name="Rectangle 12"/>
          <p:cNvSpPr/>
          <p:nvPr/>
        </p:nvSpPr>
        <p:spPr>
          <a:xfrm>
            <a:off x="4095750" y="2533650"/>
            <a:ext cx="4000500" cy="3581400"/>
          </a:xfrm>
          <a:prstGeom prst="roundRect">
            <a:avLst>
              <a:gd name="adj" fmla="val 2660"/>
            </a:avLst>
          </a:prstGeom>
          <a:noFill/>
          <a:ln w="14288">
            <a:solidFill>
              <a:srgbClr val="E3E7EA"/>
            </a:solidFill>
          </a:ln>
        </p:spPr>
      </p:sp>
      <p:sp>
        <p:nvSpPr>
          <p:cNvPr id="13" name="TextBox 13"/>
          <p:cNvSpPr txBox="1"/>
          <p:nvPr/>
        </p:nvSpPr>
        <p:spPr>
          <a:xfrm>
            <a:off x="602361" y="6208871"/>
            <a:ext cx="6307884"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itmedia.co.jp/news/article/2608/21/2000000667/</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23</a:t>
            </a:r>
          </a:p>
        </p:txBody>
      </p:sp>
    </p:spTree>
  </p:cSld>
  <p:clrMapOvr>
    <a:masterClrMapping/>
  </p:clrMapOvr>
  <p:transition xmlns:p14="http://schemas.microsoft.com/office/powerpoint/2010/main" p14:dur="400">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05</a:t>
            </a:r>
          </a:p>
        </p:txBody>
      </p:sp>
      <p:sp>
        <p:nvSpPr>
          <p:cNvPr id="6" name="TextBox 6"/>
          <p:cNvSpPr txBox="1"/>
          <p:nvPr/>
        </p:nvSpPr>
        <p:spPr>
          <a:xfrm>
            <a:off x="1741551" y="4129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コードチャネルの中身</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869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00050"/>
          </a:xfrm>
          <a:prstGeom prst="rect">
            <a:avLst/>
          </a:prstGeom>
          <a:solidFill>
            <a:srgbClr val="FFFFFF"/>
          </a:solidFill>
          <a:ln>
            <a:noFill/>
          </a:ln>
        </p:spPr>
      </p:sp>
      <p:sp>
        <p:nvSpPr>
          <p:cNvPr id="12" name="TextBox 12"/>
          <p:cNvSpPr txBox="1"/>
          <p:nvPr/>
        </p:nvSpPr>
        <p:spPr>
          <a:xfrm>
            <a:off x="773811" y="1855946"/>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提供開始</a:t>
            </a:r>
          </a:p>
        </p:txBody>
      </p:sp>
      <p:sp>
        <p:nvSpPr>
          <p:cNvPr id="13" name="TextBox 13"/>
          <p:cNvSpPr txBox="1"/>
          <p:nvPr/>
        </p:nvSpPr>
        <p:spPr>
          <a:xfrm>
            <a:off x="2869311" y="1855946"/>
            <a:ext cx="76469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2026年8月20日（米国現地時間）。すべての Slack プランで利用できる</a:t>
            </a:r>
          </a:p>
        </p:txBody>
      </p:sp>
      <p:sp>
        <p:nvSpPr>
          <p:cNvPr id="14" name="Rectangle 14"/>
          <p:cNvSpPr/>
          <p:nvPr/>
        </p:nvSpPr>
        <p:spPr>
          <a:xfrm>
            <a:off x="609600" y="2152650"/>
            <a:ext cx="10972800" cy="581025"/>
          </a:xfrm>
          <a:prstGeom prst="rect">
            <a:avLst/>
          </a:prstGeom>
          <a:solidFill>
            <a:srgbClr val="F7F9FA"/>
          </a:solidFill>
          <a:ln>
            <a:noFill/>
          </a:ln>
        </p:spPr>
      </p:sp>
      <p:sp>
        <p:nvSpPr>
          <p:cNvPr id="15" name="TextBox 15"/>
          <p:cNvSpPr txBox="1"/>
          <p:nvPr/>
        </p:nvSpPr>
        <p:spPr>
          <a:xfrm>
            <a:off x="773811" y="2351246"/>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コードチャネル</a:t>
            </a:r>
          </a:p>
        </p:txBody>
      </p:sp>
      <p:sp>
        <p:nvSpPr>
          <p:cNvPr id="16" name="TextBox 16"/>
          <p:cNvSpPr txBox="1"/>
          <p:nvPr/>
        </p:nvSpPr>
        <p:spPr>
          <a:xfrm>
            <a:off x="2869692" y="2235518"/>
            <a:ext cx="9820656"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エージェントにメンションすると、そのタスク専用のチャネルが自動で作られ、チームのメンバー</a:t>
            </a:r>
          </a:p>
          <a:p>
            <a:pPr algn="l">
              <a:lnSpc>
                <a:spcPts val="1800"/>
              </a:lnSpc>
            </a:pPr>
            <a:r>
              <a:rPr lang="zh-CN" sz="1350" dirty="0">
                <a:solidFill>
                  <a:srgbClr val="484848"/>
                </a:solidFill>
                <a:latin typeface="Zen Kaku Gothic New"/>
                <a:ea typeface="Zen Kaku Gothic New"/>
                <a:cs typeface="Zen Kaku Gothic New"/>
              </a:rPr>
              <a:t>が参加できる</a:t>
            </a:r>
          </a:p>
        </p:txBody>
      </p:sp>
      <p:sp>
        <p:nvSpPr>
          <p:cNvPr id="17" name="Rectangle 17"/>
          <p:cNvSpPr/>
          <p:nvPr/>
        </p:nvSpPr>
        <p:spPr>
          <a:xfrm>
            <a:off x="609600" y="2733675"/>
            <a:ext cx="10972800" cy="400050"/>
          </a:xfrm>
          <a:prstGeom prst="rect">
            <a:avLst/>
          </a:prstGeom>
          <a:solidFill>
            <a:srgbClr val="FFFFFF"/>
          </a:solidFill>
          <a:ln>
            <a:noFill/>
          </a:ln>
        </p:spPr>
      </p:sp>
      <p:sp>
        <p:nvSpPr>
          <p:cNvPr id="18" name="TextBox 18"/>
          <p:cNvSpPr txBox="1"/>
          <p:nvPr/>
        </p:nvSpPr>
        <p:spPr>
          <a:xfrm>
            <a:off x="773811" y="283702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表示</a:t>
            </a:r>
          </a:p>
        </p:txBody>
      </p:sp>
      <p:sp>
        <p:nvSpPr>
          <p:cNvPr id="19" name="TextBox 19"/>
          <p:cNvSpPr txBox="1"/>
          <p:nvPr/>
        </p:nvSpPr>
        <p:spPr>
          <a:xfrm>
            <a:off x="2869311" y="2837021"/>
            <a:ext cx="771677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会話、計画、コードの差分、動作中のHTMLプレビューがタブで並ぶ</a:t>
            </a:r>
          </a:p>
        </p:txBody>
      </p:sp>
      <p:sp>
        <p:nvSpPr>
          <p:cNvPr id="20" name="Rectangle 20"/>
          <p:cNvSpPr/>
          <p:nvPr/>
        </p:nvSpPr>
        <p:spPr>
          <a:xfrm>
            <a:off x="609600" y="3133725"/>
            <a:ext cx="10972800" cy="400050"/>
          </a:xfrm>
          <a:prstGeom prst="rect">
            <a:avLst/>
          </a:prstGeom>
          <a:solidFill>
            <a:srgbClr val="F7F9FA"/>
          </a:solidFill>
          <a:ln>
            <a:noFill/>
          </a:ln>
        </p:spPr>
      </p:sp>
      <p:sp>
        <p:nvSpPr>
          <p:cNvPr id="21" name="TextBox 21"/>
          <p:cNvSpPr txBox="1"/>
          <p:nvPr/>
        </p:nvSpPr>
        <p:spPr>
          <a:xfrm>
            <a:off x="773811" y="32370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承認</a:t>
            </a:r>
          </a:p>
        </p:txBody>
      </p:sp>
      <p:sp>
        <p:nvSpPr>
          <p:cNvPr id="22" name="TextBox 22"/>
          <p:cNvSpPr txBox="1"/>
          <p:nvPr/>
        </p:nvSpPr>
        <p:spPr>
          <a:xfrm>
            <a:off x="2869311" y="3237071"/>
            <a:ext cx="63667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エージェントを動かす前に、人が承認する手順が入っている</a:t>
            </a:r>
          </a:p>
        </p:txBody>
      </p:sp>
      <p:sp>
        <p:nvSpPr>
          <p:cNvPr id="23" name="Rectangle 23"/>
          <p:cNvSpPr/>
          <p:nvPr/>
        </p:nvSpPr>
        <p:spPr>
          <a:xfrm>
            <a:off x="609600" y="3533775"/>
            <a:ext cx="10972800" cy="400050"/>
          </a:xfrm>
          <a:prstGeom prst="rect">
            <a:avLst/>
          </a:prstGeom>
          <a:solidFill>
            <a:srgbClr val="FFFFFF"/>
          </a:solidFill>
          <a:ln>
            <a:noFill/>
          </a:ln>
        </p:spPr>
      </p:sp>
      <p:sp>
        <p:nvSpPr>
          <p:cNvPr id="24" name="TextBox 24"/>
          <p:cNvSpPr txBox="1"/>
          <p:nvPr/>
        </p:nvSpPr>
        <p:spPr>
          <a:xfrm>
            <a:off x="773811" y="363712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対応エージェント</a:t>
            </a:r>
          </a:p>
        </p:txBody>
      </p:sp>
      <p:sp>
        <p:nvSpPr>
          <p:cNvPr id="25" name="TextBox 25"/>
          <p:cNvSpPr txBox="1"/>
          <p:nvPr/>
        </p:nvSpPr>
        <p:spPr>
          <a:xfrm>
            <a:off x="2869311" y="3637121"/>
            <a:ext cx="860015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Claude、Devin、GitHub Copilot、Vercel のエージェント。ChatGPT は近日対応</a:t>
            </a:r>
          </a:p>
        </p:txBody>
      </p:sp>
      <p:sp>
        <p:nvSpPr>
          <p:cNvPr id="26" name="Rectangle 26"/>
          <p:cNvSpPr/>
          <p:nvPr/>
        </p:nvSpPr>
        <p:spPr>
          <a:xfrm>
            <a:off x="609600" y="3933825"/>
            <a:ext cx="10972800" cy="400050"/>
          </a:xfrm>
          <a:prstGeom prst="rect">
            <a:avLst/>
          </a:prstGeom>
          <a:solidFill>
            <a:srgbClr val="F7F9FA"/>
          </a:solidFill>
          <a:ln>
            <a:noFill/>
          </a:ln>
        </p:spPr>
      </p:sp>
      <p:sp>
        <p:nvSpPr>
          <p:cNvPr id="27" name="TextBox 27"/>
          <p:cNvSpPr txBox="1"/>
          <p:nvPr/>
        </p:nvSpPr>
        <p:spPr>
          <a:xfrm>
            <a:off x="773811" y="4037171"/>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別途要るもの</a:t>
            </a:r>
          </a:p>
        </p:txBody>
      </p:sp>
      <p:sp>
        <p:nvSpPr>
          <p:cNvPr id="28" name="TextBox 28"/>
          <p:cNvSpPr txBox="1"/>
          <p:nvPr/>
        </p:nvSpPr>
        <p:spPr>
          <a:xfrm>
            <a:off x="2869311" y="4037171"/>
            <a:ext cx="730777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各エージェント側の利用権限。アカウントまたはサブスクリプション</a:t>
            </a:r>
          </a:p>
        </p:txBody>
      </p:sp>
      <p:sp>
        <p:nvSpPr>
          <p:cNvPr id="29" name="Rectangle 29"/>
          <p:cNvSpPr/>
          <p:nvPr/>
        </p:nvSpPr>
        <p:spPr>
          <a:xfrm>
            <a:off x="609600" y="4333875"/>
            <a:ext cx="10972800" cy="400050"/>
          </a:xfrm>
          <a:prstGeom prst="rect">
            <a:avLst/>
          </a:prstGeom>
          <a:solidFill>
            <a:srgbClr val="FFFFFF"/>
          </a:solidFill>
          <a:ln>
            <a:noFill/>
          </a:ln>
        </p:spPr>
      </p:sp>
      <p:sp>
        <p:nvSpPr>
          <p:cNvPr id="30" name="TextBox 30"/>
          <p:cNvSpPr txBox="1"/>
          <p:nvPr/>
        </p:nvSpPr>
        <p:spPr>
          <a:xfrm>
            <a:off x="773811" y="4437221"/>
            <a:ext cx="189571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Slack社内の実績</a:t>
            </a:r>
          </a:p>
        </p:txBody>
      </p:sp>
      <p:sp>
        <p:nvSpPr>
          <p:cNvPr id="31" name="TextBox 31"/>
          <p:cNvSpPr txBox="1"/>
          <p:nvPr/>
        </p:nvSpPr>
        <p:spPr>
          <a:xfrm>
            <a:off x="2869311" y="4437221"/>
            <a:ext cx="857821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コードチャネルの70%超が、着想から1日以内にプルリクエストのマージまで到達</a:t>
            </a:r>
          </a:p>
        </p:txBody>
      </p:sp>
      <p:sp>
        <p:nvSpPr>
          <p:cNvPr id="32" name="Line 32"/>
          <p:cNvSpPr/>
          <p:nvPr/>
        </p:nvSpPr>
        <p:spPr>
          <a:xfrm>
            <a:off x="2705100" y="1752600"/>
            <a:ext cx="9525" cy="2981325"/>
          </a:xfrm>
          <a:custGeom>
            <a:avLst/>
            <a:gdLst/>
            <a:ahLst/>
            <a:cxnLst/>
            <a:rect l="l" t="t" r="r" b="b"/>
            <a:pathLst>
              <a:path w="9525" h="2981325">
                <a:moveTo>
                  <a:pt x="0" y="0"/>
                </a:moveTo>
                <a:lnTo>
                  <a:pt x="0" y="2981325"/>
                </a:lnTo>
              </a:path>
            </a:pathLst>
          </a:custGeom>
          <a:noFill/>
          <a:ln w="9525">
            <a:solidFill>
              <a:srgbClr val="E3E7EA"/>
            </a:solidFill>
          </a:ln>
        </p:spPr>
      </p:sp>
      <p:sp>
        <p:nvSpPr>
          <p:cNvPr id="33" name="Rectangle 33"/>
          <p:cNvSpPr/>
          <p:nvPr/>
        </p:nvSpPr>
        <p:spPr>
          <a:xfrm>
            <a:off x="609600" y="1752600"/>
            <a:ext cx="10972800" cy="2981325"/>
          </a:xfrm>
          <a:prstGeom prst="rect">
            <a:avLst/>
          </a:prstGeom>
          <a:noFill/>
          <a:ln w="9525">
            <a:solidFill>
              <a:srgbClr val="E3E7EA"/>
            </a:solidFill>
          </a:ln>
        </p:spPr>
      </p:sp>
      <p:sp>
        <p:nvSpPr>
          <p:cNvPr id="34" name="Rectangle 34"/>
          <p:cNvSpPr/>
          <p:nvPr/>
        </p:nvSpPr>
        <p:spPr>
          <a:xfrm>
            <a:off x="609600" y="4905375"/>
            <a:ext cx="10972800" cy="1257300"/>
          </a:xfrm>
          <a:prstGeom prst="roundRect">
            <a:avLst>
              <a:gd name="adj" fmla="val 4545"/>
            </a:avLst>
          </a:prstGeom>
          <a:solidFill>
            <a:srgbClr val="EEF6F7"/>
          </a:solidFill>
          <a:ln>
            <a:noFill/>
          </a:ln>
        </p:spPr>
      </p:sp>
      <p:sp>
        <p:nvSpPr>
          <p:cNvPr id="35" name="Rectangle 35"/>
          <p:cNvSpPr/>
          <p:nvPr/>
        </p:nvSpPr>
        <p:spPr>
          <a:xfrm>
            <a:off x="609600" y="4905375"/>
            <a:ext cx="47625" cy="1257300"/>
          </a:xfrm>
          <a:prstGeom prst="rect">
            <a:avLst/>
          </a:prstGeom>
          <a:solidFill>
            <a:srgbClr val="264DBF"/>
          </a:solidFill>
          <a:ln>
            <a:noFill/>
          </a:ln>
        </p:spPr>
      </p:sp>
      <p:sp>
        <p:nvSpPr>
          <p:cNvPr id="36" name="TextBox 36"/>
          <p:cNvSpPr txBox="1"/>
          <p:nvPr/>
        </p:nvSpPr>
        <p:spPr>
          <a:xfrm>
            <a:off x="811530" y="5010150"/>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7" name="TextBox 37"/>
          <p:cNvSpPr txBox="1"/>
          <p:nvPr/>
        </p:nvSpPr>
        <p:spPr>
          <a:xfrm>
            <a:off x="811911" y="5284946"/>
            <a:ext cx="10130981"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開発の中身が、開発ツールではなくチャットの側に出てきます。エンジニア以外が差分と</a:t>
            </a:r>
          </a:p>
          <a:p>
            <a:pPr algn="l">
              <a:lnSpc>
                <a:spcPts val="2100"/>
              </a:lnSpc>
            </a:pPr>
            <a:r>
              <a:rPr lang="zh-CN" sz="1420" dirty="0">
                <a:solidFill>
                  <a:srgbClr val="000000"/>
                </a:solidFill>
                <a:latin typeface="Zen Kaku Gothic New"/>
                <a:ea typeface="Zen Kaku Gothic New"/>
                <a:cs typeface="Zen Kaku Gothic New"/>
              </a:rPr>
              <a:t>プレビューを見られる場所ができるので、仕様の食い違いに気づくのが、レビューの席から作業</a:t>
            </a:r>
          </a:p>
          <a:p>
            <a:pPr algn="l">
              <a:lnSpc>
                <a:spcPts val="2100"/>
              </a:lnSpc>
            </a:pPr>
            <a:r>
              <a:rPr lang="zh-CN" sz="1420" dirty="0">
                <a:solidFill>
                  <a:srgbClr val="000000"/>
                </a:solidFill>
                <a:latin typeface="Zen Kaku Gothic New"/>
                <a:ea typeface="Zen Kaku Gothic New"/>
                <a:cs typeface="Zen Kaku Gothic New"/>
              </a:rPr>
              <a:t>の途中へ移ります。</a:t>
            </a:r>
          </a:p>
        </p:txBody>
      </p:sp>
      <p:sp>
        <p:nvSpPr>
          <p:cNvPr id="38" name="TextBox 3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9" name="TextBox 3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24</a:t>
            </a:r>
          </a:p>
        </p:txBody>
      </p:sp>
    </p:spTree>
  </p:cSld>
  <p:clrMapOvr>
    <a:masterClrMapping/>
  </p:clrMapOvr>
  <p:transition xmlns:p14="http://schemas.microsoft.com/office/powerpoint/2010/main" p14:dur="400">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06</a:t>
            </a:r>
          </a:p>
        </p:txBody>
      </p:sp>
      <p:sp>
        <p:nvSpPr>
          <p:cNvPr id="6" name="TextBox 6"/>
          <p:cNvSpPr txBox="1"/>
          <p:nvPr/>
        </p:nvSpPr>
        <p:spPr>
          <a:xfrm>
            <a:off x="1988820" y="404812"/>
            <a:ext cx="7922419"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ChatGPTの反論で道徳的判断の3割超が反転</a:t>
            </a:r>
          </a:p>
        </p:txBody>
      </p:sp>
      <p:sp>
        <p:nvSpPr>
          <p:cNvPr id="7" name="TextBox 7"/>
          <p:cNvSpPr txBox="1"/>
          <p:nvPr/>
        </p:nvSpPr>
        <p:spPr>
          <a:xfrm>
            <a:off x="601980" y="904875"/>
            <a:ext cx="3070622"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神戸大学 | 2026年8月18日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404729"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正解のない問いでAIに反論されると、3人に1人が判断を変えました。高齢者ほ</a:t>
            </a:r>
          </a:p>
          <a:p>
            <a:pPr algn="l">
              <a:lnSpc>
                <a:spcPts val="2700"/>
              </a:lnSpc>
            </a:pPr>
            <a:r>
              <a:rPr lang="zh-CN" sz="1800" dirty="0">
                <a:solidFill>
                  <a:srgbClr val="000000"/>
                </a:solidFill>
                <a:latin typeface="Zen Kaku Gothic New"/>
                <a:ea typeface="Zen Kaku Gothic New"/>
                <a:cs typeface="Zen Kaku Gothic New"/>
              </a:rPr>
              <a:t>ど覆りやすい傾向です。</a:t>
            </a:r>
          </a:p>
        </p:txBody>
      </p:sp>
      <p:sp>
        <p:nvSpPr>
          <p:cNvPr id="10" name="Rectangle 10"/>
          <p:cNvSpPr/>
          <p:nvPr/>
        </p:nvSpPr>
        <p:spPr>
          <a:xfrm>
            <a:off x="4305300" y="2590800"/>
            <a:ext cx="3695700" cy="3581400"/>
          </a:xfrm>
          <a:prstGeom prst="roundRect">
            <a:avLst>
              <a:gd name="adj" fmla="val 2660"/>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4248150" y="2533650"/>
            <a:ext cx="3695700" cy="3581400"/>
          </a:xfrm>
          <a:prstGeom prst="rect">
            <a:avLst/>
          </a:prstGeom>
        </p:spPr>
      </p:pic>
      <p:sp>
        <p:nvSpPr>
          <p:cNvPr id="12" name="Rectangle 12"/>
          <p:cNvSpPr/>
          <p:nvPr/>
        </p:nvSpPr>
        <p:spPr>
          <a:xfrm>
            <a:off x="4248150" y="2533650"/>
            <a:ext cx="3695700" cy="3581400"/>
          </a:xfrm>
          <a:prstGeom prst="roundRect">
            <a:avLst>
              <a:gd name="adj" fmla="val 2660"/>
            </a:avLst>
          </a:prstGeom>
          <a:noFill/>
          <a:ln w="14288">
            <a:solidFill>
              <a:srgbClr val="E3E7EA"/>
            </a:solidFill>
          </a:ln>
        </p:spPr>
      </p:sp>
      <p:sp>
        <p:nvSpPr>
          <p:cNvPr id="13" name="TextBox 13"/>
          <p:cNvSpPr txBox="1"/>
          <p:nvPr/>
        </p:nvSpPr>
        <p:spPr>
          <a:xfrm>
            <a:off x="602361" y="6208871"/>
            <a:ext cx="640199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itmedia.co.jp/aiplus/article/2608/19/2000000627/</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25</a:t>
            </a:r>
          </a:p>
        </p:txBody>
      </p:sp>
    </p:spTree>
  </p:cSld>
  <p:clrMapOvr>
    <a:masterClrMapping/>
  </p:clrMapOvr>
  <p:transition xmlns:p14="http://schemas.microsoft.com/office/powerpoint/2010/main" p14:dur="400">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06</a:t>
            </a:r>
          </a:p>
        </p:txBody>
      </p:sp>
      <p:sp>
        <p:nvSpPr>
          <p:cNvPr id="6" name="TextBox 6"/>
          <p:cNvSpPr txBox="1"/>
          <p:nvPr/>
        </p:nvSpPr>
        <p:spPr>
          <a:xfrm>
            <a:off x="1741551" y="4129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実験の設計と数字</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96456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381000"/>
          </a:xfrm>
          <a:prstGeom prst="rect">
            <a:avLst/>
          </a:prstGeom>
          <a:solidFill>
            <a:srgbClr val="FFFFFF"/>
          </a:solidFill>
          <a:ln>
            <a:noFill/>
          </a:ln>
        </p:spPr>
      </p:sp>
      <p:sp>
        <p:nvSpPr>
          <p:cNvPr id="12" name="TextBox 12"/>
          <p:cNvSpPr txBox="1"/>
          <p:nvPr/>
        </p:nvSpPr>
        <p:spPr>
          <a:xfrm>
            <a:off x="773811" y="184642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発表</a:t>
            </a:r>
          </a:p>
        </p:txBody>
      </p:sp>
      <p:sp>
        <p:nvSpPr>
          <p:cNvPr id="13" name="TextBox 13"/>
          <p:cNvSpPr txBox="1"/>
          <p:nvPr/>
        </p:nvSpPr>
        <p:spPr>
          <a:xfrm>
            <a:off x="2964561" y="1846421"/>
            <a:ext cx="938502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神戸大学、2026年8月18日。論文は Computers in Human Behavior（2026年8月3日付）</a:t>
            </a:r>
          </a:p>
        </p:txBody>
      </p:sp>
      <p:sp>
        <p:nvSpPr>
          <p:cNvPr id="14" name="Rectangle 14"/>
          <p:cNvSpPr/>
          <p:nvPr/>
        </p:nvSpPr>
        <p:spPr>
          <a:xfrm>
            <a:off x="609600" y="2133600"/>
            <a:ext cx="10972800" cy="381000"/>
          </a:xfrm>
          <a:prstGeom prst="rect">
            <a:avLst/>
          </a:prstGeom>
          <a:solidFill>
            <a:srgbClr val="F7F9FA"/>
          </a:solidFill>
          <a:ln>
            <a:noFill/>
          </a:ln>
        </p:spPr>
      </p:sp>
      <p:sp>
        <p:nvSpPr>
          <p:cNvPr id="15" name="TextBox 15"/>
          <p:cNvSpPr txBox="1"/>
          <p:nvPr/>
        </p:nvSpPr>
        <p:spPr>
          <a:xfrm>
            <a:off x="773811" y="2227421"/>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研究者</a:t>
            </a:r>
          </a:p>
        </p:txBody>
      </p:sp>
      <p:sp>
        <p:nvSpPr>
          <p:cNvPr id="16" name="TextBox 16"/>
          <p:cNvSpPr txBox="1"/>
          <p:nvPr/>
        </p:nvSpPr>
        <p:spPr>
          <a:xfrm>
            <a:off x="2964561" y="2227421"/>
            <a:ext cx="683723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増本康平教授、田村亘、石橋紗矢香、胡麻彩奈、山本健太准教授</a:t>
            </a:r>
          </a:p>
        </p:txBody>
      </p:sp>
      <p:sp>
        <p:nvSpPr>
          <p:cNvPr id="17" name="Rectangle 17"/>
          <p:cNvSpPr/>
          <p:nvPr/>
        </p:nvSpPr>
        <p:spPr>
          <a:xfrm>
            <a:off x="609600" y="2514600"/>
            <a:ext cx="10972800" cy="381000"/>
          </a:xfrm>
          <a:prstGeom prst="rect">
            <a:avLst/>
          </a:prstGeom>
          <a:solidFill>
            <a:srgbClr val="FFFFFF"/>
          </a:solidFill>
          <a:ln>
            <a:noFill/>
          </a:ln>
        </p:spPr>
      </p:sp>
      <p:sp>
        <p:nvSpPr>
          <p:cNvPr id="18" name="TextBox 18"/>
          <p:cNvSpPr txBox="1"/>
          <p:nvPr/>
        </p:nvSpPr>
        <p:spPr>
          <a:xfrm>
            <a:off x="773811" y="260842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対象</a:t>
            </a:r>
          </a:p>
        </p:txBody>
      </p:sp>
      <p:sp>
        <p:nvSpPr>
          <p:cNvPr id="19" name="TextBox 19"/>
          <p:cNvSpPr txBox="1"/>
          <p:nvPr/>
        </p:nvSpPr>
        <p:spPr>
          <a:xfrm>
            <a:off x="2964561" y="2608421"/>
            <a:ext cx="507272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18〜30歳の若者56人と、65歳以上の高齢者74人</a:t>
            </a:r>
          </a:p>
        </p:txBody>
      </p:sp>
      <p:sp>
        <p:nvSpPr>
          <p:cNvPr id="20" name="Rectangle 20"/>
          <p:cNvSpPr/>
          <p:nvPr/>
        </p:nvSpPr>
        <p:spPr>
          <a:xfrm>
            <a:off x="609600" y="2895600"/>
            <a:ext cx="10972800" cy="381000"/>
          </a:xfrm>
          <a:prstGeom prst="rect">
            <a:avLst/>
          </a:prstGeom>
          <a:solidFill>
            <a:srgbClr val="F7F9FA"/>
          </a:solidFill>
          <a:ln>
            <a:noFill/>
          </a:ln>
        </p:spPr>
      </p:sp>
      <p:sp>
        <p:nvSpPr>
          <p:cNvPr id="21" name="TextBox 21"/>
          <p:cNvSpPr txBox="1"/>
          <p:nvPr/>
        </p:nvSpPr>
        <p:spPr>
          <a:xfrm>
            <a:off x="773811" y="298942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課題</a:t>
            </a:r>
          </a:p>
        </p:txBody>
      </p:sp>
      <p:sp>
        <p:nvSpPr>
          <p:cNvPr id="22" name="TextBox 22"/>
          <p:cNvSpPr txBox="1"/>
          <p:nvPr/>
        </p:nvSpPr>
        <p:spPr>
          <a:xfrm>
            <a:off x="2964561" y="2989421"/>
            <a:ext cx="931930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トロッコ問題の2種。線路を切り替える転換機問題と、歩道橋から突き落とす歩道橋問題</a:t>
            </a:r>
          </a:p>
        </p:txBody>
      </p:sp>
      <p:sp>
        <p:nvSpPr>
          <p:cNvPr id="23" name="Rectangle 23"/>
          <p:cNvSpPr/>
          <p:nvPr/>
        </p:nvSpPr>
        <p:spPr>
          <a:xfrm>
            <a:off x="609600" y="3276600"/>
            <a:ext cx="10972800" cy="381000"/>
          </a:xfrm>
          <a:prstGeom prst="rect">
            <a:avLst/>
          </a:prstGeom>
          <a:solidFill>
            <a:srgbClr val="FFFFFF"/>
          </a:solidFill>
          <a:ln>
            <a:noFill/>
          </a:ln>
        </p:spPr>
      </p:sp>
      <p:sp>
        <p:nvSpPr>
          <p:cNvPr id="24" name="TextBox 24"/>
          <p:cNvSpPr txBox="1"/>
          <p:nvPr/>
        </p:nvSpPr>
        <p:spPr>
          <a:xfrm>
            <a:off x="773811" y="337042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手順</a:t>
            </a:r>
          </a:p>
        </p:txBody>
      </p:sp>
      <p:sp>
        <p:nvSpPr>
          <p:cNvPr id="25" name="TextBox 25"/>
          <p:cNvSpPr txBox="1"/>
          <p:nvPr/>
        </p:nvSpPr>
        <p:spPr>
          <a:xfrm>
            <a:off x="2964561" y="3370421"/>
            <a:ext cx="700205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参加者の判断に対して ChatGPT が反論し、もう一度判断させる</a:t>
            </a:r>
          </a:p>
        </p:txBody>
      </p:sp>
      <p:sp>
        <p:nvSpPr>
          <p:cNvPr id="26" name="Rectangle 26"/>
          <p:cNvSpPr/>
          <p:nvPr/>
        </p:nvSpPr>
        <p:spPr>
          <a:xfrm>
            <a:off x="609600" y="3657600"/>
            <a:ext cx="10972800" cy="381000"/>
          </a:xfrm>
          <a:prstGeom prst="rect">
            <a:avLst/>
          </a:prstGeom>
          <a:solidFill>
            <a:srgbClr val="F7F9FA"/>
          </a:solidFill>
          <a:ln>
            <a:noFill/>
          </a:ln>
        </p:spPr>
      </p:sp>
      <p:sp>
        <p:nvSpPr>
          <p:cNvPr id="27" name="TextBox 27"/>
          <p:cNvSpPr txBox="1"/>
          <p:nvPr/>
        </p:nvSpPr>
        <p:spPr>
          <a:xfrm>
            <a:off x="773811" y="375142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結果</a:t>
            </a:r>
          </a:p>
        </p:txBody>
      </p:sp>
      <p:sp>
        <p:nvSpPr>
          <p:cNvPr id="28" name="TextBox 28"/>
          <p:cNvSpPr txBox="1"/>
          <p:nvPr/>
        </p:nvSpPr>
        <p:spPr>
          <a:xfrm>
            <a:off x="2964561" y="3751421"/>
            <a:ext cx="660196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転換機問題で32.31%、歩道橋問題で36.92%の判断が反転した</a:t>
            </a:r>
          </a:p>
        </p:txBody>
      </p:sp>
      <p:sp>
        <p:nvSpPr>
          <p:cNvPr id="29" name="Rectangle 29"/>
          <p:cNvSpPr/>
          <p:nvPr/>
        </p:nvSpPr>
        <p:spPr>
          <a:xfrm>
            <a:off x="609600" y="4038600"/>
            <a:ext cx="10972800" cy="381000"/>
          </a:xfrm>
          <a:prstGeom prst="rect">
            <a:avLst/>
          </a:prstGeom>
          <a:solidFill>
            <a:srgbClr val="FFFFFF"/>
          </a:solidFill>
          <a:ln>
            <a:noFill/>
          </a:ln>
        </p:spPr>
      </p:sp>
      <p:sp>
        <p:nvSpPr>
          <p:cNvPr id="30" name="TextBox 30"/>
          <p:cNvSpPr txBox="1"/>
          <p:nvPr/>
        </p:nvSpPr>
        <p:spPr>
          <a:xfrm>
            <a:off x="773811" y="413242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人の助言との比較</a:t>
            </a:r>
          </a:p>
        </p:txBody>
      </p:sp>
      <p:sp>
        <p:nvSpPr>
          <p:cNvPr id="31" name="TextBox 31"/>
          <p:cNvSpPr txBox="1"/>
          <p:nvPr/>
        </p:nvSpPr>
        <p:spPr>
          <a:xfrm>
            <a:off x="2964561" y="4132421"/>
            <a:ext cx="682547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人からの助言が判断に生かされる割合は、先行研究で約20〜30%</a:t>
            </a:r>
          </a:p>
        </p:txBody>
      </p:sp>
      <p:sp>
        <p:nvSpPr>
          <p:cNvPr id="32" name="Rectangle 32"/>
          <p:cNvSpPr/>
          <p:nvPr/>
        </p:nvSpPr>
        <p:spPr>
          <a:xfrm>
            <a:off x="609600" y="4419600"/>
            <a:ext cx="10972800" cy="381000"/>
          </a:xfrm>
          <a:prstGeom prst="rect">
            <a:avLst/>
          </a:prstGeom>
          <a:solidFill>
            <a:srgbClr val="F7F9FA"/>
          </a:solidFill>
          <a:ln>
            <a:noFill/>
          </a:ln>
        </p:spPr>
      </p:sp>
      <p:sp>
        <p:nvSpPr>
          <p:cNvPr id="33" name="TextBox 33"/>
          <p:cNvSpPr txBox="1"/>
          <p:nvPr/>
        </p:nvSpPr>
        <p:spPr>
          <a:xfrm>
            <a:off x="773811" y="4513421"/>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年齢差</a:t>
            </a:r>
          </a:p>
        </p:txBody>
      </p:sp>
      <p:sp>
        <p:nvSpPr>
          <p:cNvPr id="34" name="TextBox 34"/>
          <p:cNvSpPr txBox="1"/>
          <p:nvPr/>
        </p:nvSpPr>
        <p:spPr>
          <a:xfrm>
            <a:off x="2964561" y="4513421"/>
            <a:ext cx="681732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認知機能が低下した高齢者ほど、AIの反論に説得されやすい</a:t>
            </a:r>
          </a:p>
        </p:txBody>
      </p:sp>
      <p:sp>
        <p:nvSpPr>
          <p:cNvPr id="35" name="Line 35"/>
          <p:cNvSpPr/>
          <p:nvPr/>
        </p:nvSpPr>
        <p:spPr>
          <a:xfrm>
            <a:off x="2800350" y="1752600"/>
            <a:ext cx="9525" cy="3048000"/>
          </a:xfrm>
          <a:custGeom>
            <a:avLst/>
            <a:gdLst/>
            <a:ahLst/>
            <a:cxnLst/>
            <a:rect l="l" t="t" r="r" b="b"/>
            <a:pathLst>
              <a:path w="9525" h="3048000">
                <a:moveTo>
                  <a:pt x="0" y="0"/>
                </a:moveTo>
                <a:lnTo>
                  <a:pt x="0" y="3048000"/>
                </a:lnTo>
              </a:path>
            </a:pathLst>
          </a:custGeom>
          <a:noFill/>
          <a:ln w="9525">
            <a:solidFill>
              <a:srgbClr val="E3E7EA"/>
            </a:solidFill>
          </a:ln>
        </p:spPr>
      </p:sp>
      <p:sp>
        <p:nvSpPr>
          <p:cNvPr id="36" name="Rectangle 36"/>
          <p:cNvSpPr/>
          <p:nvPr/>
        </p:nvSpPr>
        <p:spPr>
          <a:xfrm>
            <a:off x="609600" y="1752600"/>
            <a:ext cx="10972800" cy="3048000"/>
          </a:xfrm>
          <a:prstGeom prst="rect">
            <a:avLst/>
          </a:prstGeom>
          <a:noFill/>
          <a:ln w="9525">
            <a:solidFill>
              <a:srgbClr val="E3E7EA"/>
            </a:solidFill>
          </a:ln>
        </p:spPr>
      </p:sp>
      <p:sp>
        <p:nvSpPr>
          <p:cNvPr id="37" name="Rectangle 37"/>
          <p:cNvSpPr/>
          <p:nvPr/>
        </p:nvSpPr>
        <p:spPr>
          <a:xfrm>
            <a:off x="609600" y="4953000"/>
            <a:ext cx="10972800" cy="990600"/>
          </a:xfrm>
          <a:prstGeom prst="roundRect">
            <a:avLst>
              <a:gd name="adj" fmla="val 5769"/>
            </a:avLst>
          </a:prstGeom>
          <a:solidFill>
            <a:srgbClr val="EEF6F7"/>
          </a:solidFill>
          <a:ln>
            <a:noFill/>
          </a:ln>
        </p:spPr>
      </p:sp>
      <p:sp>
        <p:nvSpPr>
          <p:cNvPr id="38" name="Rectangle 38"/>
          <p:cNvSpPr/>
          <p:nvPr/>
        </p:nvSpPr>
        <p:spPr>
          <a:xfrm>
            <a:off x="609600" y="4953000"/>
            <a:ext cx="47625" cy="990600"/>
          </a:xfrm>
          <a:prstGeom prst="rect">
            <a:avLst/>
          </a:prstGeom>
          <a:solidFill>
            <a:srgbClr val="264DBF"/>
          </a:solidFill>
          <a:ln>
            <a:noFill/>
          </a:ln>
        </p:spPr>
      </p:sp>
      <p:sp>
        <p:nvSpPr>
          <p:cNvPr id="39" name="TextBox 39"/>
          <p:cNvSpPr txBox="1"/>
          <p:nvPr/>
        </p:nvSpPr>
        <p:spPr>
          <a:xfrm>
            <a:off x="811530" y="505777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40" name="TextBox 40"/>
          <p:cNvSpPr txBox="1"/>
          <p:nvPr/>
        </p:nvSpPr>
        <p:spPr>
          <a:xfrm>
            <a:off x="811911" y="5332571"/>
            <a:ext cx="10060400"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AIの反論は、人の助言より通ります。社内でAIに壁打ちさせるなら、自分の最初の結論を先に書</a:t>
            </a:r>
          </a:p>
          <a:p>
            <a:pPr algn="l">
              <a:lnSpc>
                <a:spcPts val="2100"/>
              </a:lnSpc>
            </a:pPr>
            <a:r>
              <a:rPr lang="zh-CN" sz="1420" dirty="0">
                <a:solidFill>
                  <a:srgbClr val="000000"/>
                </a:solidFill>
                <a:latin typeface="Zen Kaku Gothic New"/>
                <a:ea typeface="Zen Kaku Gothic New"/>
                <a:cs typeface="Zen Kaku Gothic New"/>
              </a:rPr>
              <a:t>き残しておくこと。どこで意見が動いたかが、あとから見えます。</a:t>
            </a:r>
          </a:p>
        </p:txBody>
      </p:sp>
      <p:sp>
        <p:nvSpPr>
          <p:cNvPr id="41" name="TextBox 4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2" name="TextBox 42"/>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26</a:t>
            </a:r>
          </a:p>
        </p:txBody>
      </p:sp>
    </p:spTree>
  </p:cSld>
  <p:clrMapOvr>
    <a:masterClrMapping/>
  </p:clrMapOvr>
  <p:transition xmlns:p14="http://schemas.microsoft.com/office/powerpoint/2010/main" p14:dur="400">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07</a:t>
            </a:r>
          </a:p>
        </p:txBody>
      </p:sp>
      <p:sp>
        <p:nvSpPr>
          <p:cNvPr id="6" name="TextBox 6"/>
          <p:cNvSpPr txBox="1"/>
          <p:nvPr/>
        </p:nvSpPr>
        <p:spPr>
          <a:xfrm>
            <a:off x="1988820" y="404812"/>
            <a:ext cx="10149126"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OpenAIのデータセンターに最大1,050億ドルの債務保証</a:t>
            </a:r>
          </a:p>
        </p:txBody>
      </p:sp>
      <p:sp>
        <p:nvSpPr>
          <p:cNvPr id="7" name="TextBox 7"/>
          <p:cNvSpPr txBox="1"/>
          <p:nvPr/>
        </p:nvSpPr>
        <p:spPr>
          <a:xfrm>
            <a:off x="601980" y="904875"/>
            <a:ext cx="2969609"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NVIDIA | 2026年8月17日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1280496"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OpenAIが払えなくなったときの穴を、GPUを売る側のNVIDIAが埋める契約です。</a:t>
            </a:r>
          </a:p>
        </p:txBody>
      </p:sp>
      <p:sp>
        <p:nvSpPr>
          <p:cNvPr id="10" name="Rectangle 10"/>
          <p:cNvSpPr/>
          <p:nvPr/>
        </p:nvSpPr>
        <p:spPr>
          <a:xfrm>
            <a:off x="3829050" y="2247900"/>
            <a:ext cx="4648200"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771900" y="2190750"/>
            <a:ext cx="4648200" cy="3924300"/>
          </a:xfrm>
          <a:prstGeom prst="rect">
            <a:avLst/>
          </a:prstGeom>
        </p:spPr>
      </p:pic>
      <p:sp>
        <p:nvSpPr>
          <p:cNvPr id="12" name="Rectangle 12"/>
          <p:cNvSpPr/>
          <p:nvPr/>
        </p:nvSpPr>
        <p:spPr>
          <a:xfrm>
            <a:off x="3771900" y="2190750"/>
            <a:ext cx="4648200" cy="3924300"/>
          </a:xfrm>
          <a:prstGeom prst="roundRect">
            <a:avLst>
              <a:gd name="adj" fmla="val 2427"/>
            </a:avLst>
          </a:prstGeom>
          <a:noFill/>
          <a:ln w="14288">
            <a:solidFill>
              <a:srgbClr val="E3E7EA"/>
            </a:solidFill>
          </a:ln>
        </p:spPr>
      </p:sp>
      <p:sp>
        <p:nvSpPr>
          <p:cNvPr id="13" name="TextBox 13"/>
          <p:cNvSpPr txBox="1"/>
          <p:nvPr/>
        </p:nvSpPr>
        <p:spPr>
          <a:xfrm>
            <a:off x="602361" y="6208871"/>
            <a:ext cx="6307884"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itmedia.co.jp/news/article/2608/18/2000000572/</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27</a:t>
            </a:r>
          </a:p>
        </p:txBody>
      </p:sp>
    </p:spTree>
  </p:cSld>
  <p:clrMapOvr>
    <a:masterClrMapping/>
  </p:clrMapOvr>
  <p:transition xmlns:p14="http://schemas.microsoft.com/office/powerpoint/2010/main" p14:dur="400">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07</a:t>
            </a:r>
          </a:p>
        </p:txBody>
      </p:sp>
      <p:sp>
        <p:nvSpPr>
          <p:cNvPr id="6" name="TextBox 6"/>
          <p:cNvSpPr txBox="1"/>
          <p:nvPr/>
        </p:nvSpPr>
        <p:spPr>
          <a:xfrm>
            <a:off x="1741551" y="4129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保証の中身</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488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381000"/>
          </a:xfrm>
          <a:prstGeom prst="rect">
            <a:avLst/>
          </a:prstGeom>
          <a:solidFill>
            <a:srgbClr val="FFFFFF"/>
          </a:solidFill>
          <a:ln>
            <a:noFill/>
          </a:ln>
        </p:spPr>
      </p:sp>
      <p:sp>
        <p:nvSpPr>
          <p:cNvPr id="12" name="TextBox 12"/>
          <p:cNvSpPr txBox="1"/>
          <p:nvPr/>
        </p:nvSpPr>
        <p:spPr>
          <a:xfrm>
            <a:off x="773811" y="184642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発表</a:t>
            </a:r>
          </a:p>
        </p:txBody>
      </p:sp>
      <p:sp>
        <p:nvSpPr>
          <p:cNvPr id="13" name="TextBox 13"/>
          <p:cNvSpPr txBox="1"/>
          <p:nvPr/>
        </p:nvSpPr>
        <p:spPr>
          <a:xfrm>
            <a:off x="2488311" y="1846421"/>
            <a:ext cx="797828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2026年8月17日（米国現地時間）。同日付で米証券取引委員会に文書を提出</a:t>
            </a:r>
          </a:p>
        </p:txBody>
      </p:sp>
      <p:sp>
        <p:nvSpPr>
          <p:cNvPr id="14" name="Rectangle 14"/>
          <p:cNvSpPr/>
          <p:nvPr/>
        </p:nvSpPr>
        <p:spPr>
          <a:xfrm>
            <a:off x="609600" y="2133600"/>
            <a:ext cx="10972800" cy="381000"/>
          </a:xfrm>
          <a:prstGeom prst="rect">
            <a:avLst/>
          </a:prstGeom>
          <a:solidFill>
            <a:srgbClr val="F7F9FA"/>
          </a:solidFill>
          <a:ln>
            <a:noFill/>
          </a:ln>
        </p:spPr>
      </p:sp>
      <p:sp>
        <p:nvSpPr>
          <p:cNvPr id="15" name="TextBox 15"/>
          <p:cNvSpPr txBox="1"/>
          <p:nvPr/>
        </p:nvSpPr>
        <p:spPr>
          <a:xfrm>
            <a:off x="773811" y="222742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場所</a:t>
            </a:r>
          </a:p>
        </p:txBody>
      </p:sp>
      <p:sp>
        <p:nvSpPr>
          <p:cNvPr id="16" name="TextBox 16"/>
          <p:cNvSpPr txBox="1"/>
          <p:nvPr/>
        </p:nvSpPr>
        <p:spPr>
          <a:xfrm>
            <a:off x="2488311" y="2227421"/>
            <a:ext cx="919725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米オハイオ州パイク郡で建設中のAIデータセンター PORTS-Pike Technology Campus</a:t>
            </a:r>
          </a:p>
        </p:txBody>
      </p:sp>
      <p:sp>
        <p:nvSpPr>
          <p:cNvPr id="17" name="Rectangle 17"/>
          <p:cNvSpPr/>
          <p:nvPr/>
        </p:nvSpPr>
        <p:spPr>
          <a:xfrm>
            <a:off x="609600" y="2514600"/>
            <a:ext cx="10972800" cy="381000"/>
          </a:xfrm>
          <a:prstGeom prst="rect">
            <a:avLst/>
          </a:prstGeom>
          <a:solidFill>
            <a:srgbClr val="FFFFFF"/>
          </a:solidFill>
          <a:ln>
            <a:noFill/>
          </a:ln>
        </p:spPr>
      </p:sp>
      <p:sp>
        <p:nvSpPr>
          <p:cNvPr id="18" name="TextBox 18"/>
          <p:cNvSpPr txBox="1"/>
          <p:nvPr/>
        </p:nvSpPr>
        <p:spPr>
          <a:xfrm>
            <a:off x="773811" y="260842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役割</a:t>
            </a:r>
          </a:p>
        </p:txBody>
      </p:sp>
      <p:sp>
        <p:nvSpPr>
          <p:cNvPr id="19" name="TextBox 19"/>
          <p:cNvSpPr txBox="1"/>
          <p:nvPr/>
        </p:nvSpPr>
        <p:spPr>
          <a:xfrm>
            <a:off x="2488311" y="2608421"/>
            <a:ext cx="926888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NVIDIA がAI計算基盤を独占的に提供、SB Energy が建設と運営、OpenAI がテナント</a:t>
            </a:r>
          </a:p>
        </p:txBody>
      </p:sp>
      <p:sp>
        <p:nvSpPr>
          <p:cNvPr id="20" name="Rectangle 20"/>
          <p:cNvSpPr/>
          <p:nvPr/>
        </p:nvSpPr>
        <p:spPr>
          <a:xfrm>
            <a:off x="609600" y="2895600"/>
            <a:ext cx="10972800" cy="581025"/>
          </a:xfrm>
          <a:prstGeom prst="rect">
            <a:avLst/>
          </a:prstGeom>
          <a:solidFill>
            <a:srgbClr val="F7F9FA"/>
          </a:solidFill>
          <a:ln>
            <a:noFill/>
          </a:ln>
        </p:spPr>
      </p:sp>
      <p:sp>
        <p:nvSpPr>
          <p:cNvPr id="21" name="TextBox 21"/>
          <p:cNvSpPr txBox="1"/>
          <p:nvPr/>
        </p:nvSpPr>
        <p:spPr>
          <a:xfrm>
            <a:off x="773811" y="3094196"/>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保証の中身</a:t>
            </a:r>
          </a:p>
        </p:txBody>
      </p:sp>
      <p:sp>
        <p:nvSpPr>
          <p:cNvPr id="22" name="TextBox 22"/>
          <p:cNvSpPr txBox="1"/>
          <p:nvPr/>
        </p:nvSpPr>
        <p:spPr>
          <a:xfrm>
            <a:off x="2488692" y="2978468"/>
            <a:ext cx="9720358"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残余価値保証。OpenAI が払えない場合、保証最低額と、再リースや売却で回収できた額との差を</a:t>
            </a:r>
          </a:p>
          <a:p>
            <a:pPr algn="l">
              <a:lnSpc>
                <a:spcPts val="1800"/>
              </a:lnSpc>
            </a:pPr>
            <a:r>
              <a:rPr lang="zh-CN" sz="1350" dirty="0">
                <a:solidFill>
                  <a:srgbClr val="484848"/>
                </a:solidFill>
                <a:latin typeface="Zen Kaku Gothic New"/>
                <a:ea typeface="Zen Kaku Gothic New"/>
                <a:cs typeface="Zen Kaku Gothic New"/>
              </a:rPr>
              <a:t>NVIDIA が埋める</a:t>
            </a:r>
          </a:p>
        </p:txBody>
      </p:sp>
      <p:sp>
        <p:nvSpPr>
          <p:cNvPr id="23" name="Rectangle 23"/>
          <p:cNvSpPr/>
          <p:nvPr/>
        </p:nvSpPr>
        <p:spPr>
          <a:xfrm>
            <a:off x="609600" y="3476625"/>
            <a:ext cx="10972800" cy="381000"/>
          </a:xfrm>
          <a:prstGeom prst="rect">
            <a:avLst/>
          </a:prstGeom>
          <a:solidFill>
            <a:srgbClr val="FFFFFF"/>
          </a:solidFill>
          <a:ln>
            <a:noFill/>
          </a:ln>
        </p:spPr>
      </p:sp>
      <p:sp>
        <p:nvSpPr>
          <p:cNvPr id="24" name="TextBox 24"/>
          <p:cNvSpPr txBox="1"/>
          <p:nvPr/>
        </p:nvSpPr>
        <p:spPr>
          <a:xfrm>
            <a:off x="773811" y="3570446"/>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金額</a:t>
            </a:r>
          </a:p>
        </p:txBody>
      </p:sp>
      <p:sp>
        <p:nvSpPr>
          <p:cNvPr id="25" name="TextBox 25"/>
          <p:cNvSpPr txBox="1"/>
          <p:nvPr/>
        </p:nvSpPr>
        <p:spPr>
          <a:xfrm>
            <a:off x="2488311" y="3570446"/>
            <a:ext cx="183780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最大1,050億ドル</a:t>
            </a:r>
          </a:p>
        </p:txBody>
      </p:sp>
      <p:sp>
        <p:nvSpPr>
          <p:cNvPr id="26" name="Rectangle 26"/>
          <p:cNvSpPr/>
          <p:nvPr/>
        </p:nvSpPr>
        <p:spPr>
          <a:xfrm>
            <a:off x="609600" y="3857625"/>
            <a:ext cx="10972800" cy="381000"/>
          </a:xfrm>
          <a:prstGeom prst="rect">
            <a:avLst/>
          </a:prstGeom>
          <a:solidFill>
            <a:srgbClr val="F7F9FA"/>
          </a:solidFill>
          <a:ln>
            <a:noFill/>
          </a:ln>
        </p:spPr>
      </p:sp>
      <p:sp>
        <p:nvSpPr>
          <p:cNvPr id="27" name="TextBox 27"/>
          <p:cNvSpPr txBox="1"/>
          <p:nvPr/>
        </p:nvSpPr>
        <p:spPr>
          <a:xfrm>
            <a:off x="773811" y="3951446"/>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規模</a:t>
            </a:r>
          </a:p>
        </p:txBody>
      </p:sp>
      <p:sp>
        <p:nvSpPr>
          <p:cNvPr id="28" name="TextBox 28"/>
          <p:cNvSpPr txBox="1"/>
          <p:nvPr/>
        </p:nvSpPr>
        <p:spPr>
          <a:xfrm>
            <a:off x="2488311" y="3951446"/>
            <a:ext cx="86162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初期は4.25GW分のIT負荷、オプションで残る3.75GW分。リース期間は20年</a:t>
            </a:r>
          </a:p>
        </p:txBody>
      </p:sp>
      <p:sp>
        <p:nvSpPr>
          <p:cNvPr id="29" name="Rectangle 29"/>
          <p:cNvSpPr/>
          <p:nvPr/>
        </p:nvSpPr>
        <p:spPr>
          <a:xfrm>
            <a:off x="609600" y="4238625"/>
            <a:ext cx="10972800" cy="381000"/>
          </a:xfrm>
          <a:prstGeom prst="rect">
            <a:avLst/>
          </a:prstGeom>
          <a:solidFill>
            <a:srgbClr val="FFFFFF"/>
          </a:solidFill>
          <a:ln>
            <a:noFill/>
          </a:ln>
        </p:spPr>
      </p:sp>
      <p:sp>
        <p:nvSpPr>
          <p:cNvPr id="30" name="TextBox 30"/>
          <p:cNvSpPr txBox="1"/>
          <p:nvPr/>
        </p:nvSpPr>
        <p:spPr>
          <a:xfrm>
            <a:off x="773811" y="4332446"/>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稼働</a:t>
            </a:r>
          </a:p>
        </p:txBody>
      </p:sp>
      <p:sp>
        <p:nvSpPr>
          <p:cNvPr id="31" name="TextBox 31"/>
          <p:cNvSpPr txBox="1"/>
          <p:nvPr/>
        </p:nvSpPr>
        <p:spPr>
          <a:xfrm>
            <a:off x="2488311" y="4332446"/>
            <a:ext cx="724804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2028年から段階的。最初の800MWは2028年に利用可能な見込み</a:t>
            </a:r>
          </a:p>
        </p:txBody>
      </p:sp>
      <p:sp>
        <p:nvSpPr>
          <p:cNvPr id="32" name="Rectangle 32"/>
          <p:cNvSpPr/>
          <p:nvPr/>
        </p:nvSpPr>
        <p:spPr>
          <a:xfrm>
            <a:off x="609600" y="4619625"/>
            <a:ext cx="10972800" cy="381000"/>
          </a:xfrm>
          <a:prstGeom prst="rect">
            <a:avLst/>
          </a:prstGeom>
          <a:solidFill>
            <a:srgbClr val="F7F9FA"/>
          </a:solidFill>
          <a:ln>
            <a:noFill/>
          </a:ln>
        </p:spPr>
      </p:sp>
      <p:sp>
        <p:nvSpPr>
          <p:cNvPr id="33" name="TextBox 33"/>
          <p:cNvSpPr txBox="1"/>
          <p:nvPr/>
        </p:nvSpPr>
        <p:spPr>
          <a:xfrm>
            <a:off x="773811" y="4713446"/>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雇用</a:t>
            </a:r>
          </a:p>
        </p:txBody>
      </p:sp>
      <p:sp>
        <p:nvSpPr>
          <p:cNvPr id="34" name="TextBox 34"/>
          <p:cNvSpPr txBox="1"/>
          <p:nvPr/>
        </p:nvSpPr>
        <p:spPr>
          <a:xfrm>
            <a:off x="2488311" y="4713446"/>
            <a:ext cx="42610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建設で3万5,000人、長期運用で2,500人</a:t>
            </a:r>
          </a:p>
        </p:txBody>
      </p:sp>
      <p:sp>
        <p:nvSpPr>
          <p:cNvPr id="35" name="Line 35"/>
          <p:cNvSpPr/>
          <p:nvPr/>
        </p:nvSpPr>
        <p:spPr>
          <a:xfrm>
            <a:off x="2324100" y="1752600"/>
            <a:ext cx="9525" cy="3248025"/>
          </a:xfrm>
          <a:custGeom>
            <a:avLst/>
            <a:gdLst/>
            <a:ahLst/>
            <a:cxnLst/>
            <a:rect l="l" t="t" r="r" b="b"/>
            <a:pathLst>
              <a:path w="9525" h="3248025">
                <a:moveTo>
                  <a:pt x="0" y="0"/>
                </a:moveTo>
                <a:lnTo>
                  <a:pt x="0" y="3248025"/>
                </a:lnTo>
              </a:path>
            </a:pathLst>
          </a:custGeom>
          <a:noFill/>
          <a:ln w="9525">
            <a:solidFill>
              <a:srgbClr val="E3E7EA"/>
            </a:solidFill>
          </a:ln>
        </p:spPr>
      </p:sp>
      <p:sp>
        <p:nvSpPr>
          <p:cNvPr id="36" name="Rectangle 36"/>
          <p:cNvSpPr/>
          <p:nvPr/>
        </p:nvSpPr>
        <p:spPr>
          <a:xfrm>
            <a:off x="609600" y="1752600"/>
            <a:ext cx="10972800" cy="3248025"/>
          </a:xfrm>
          <a:prstGeom prst="rect">
            <a:avLst/>
          </a:prstGeom>
          <a:noFill/>
          <a:ln w="9525">
            <a:solidFill>
              <a:srgbClr val="E3E7EA"/>
            </a:solidFill>
          </a:ln>
        </p:spPr>
      </p:sp>
      <p:sp>
        <p:nvSpPr>
          <p:cNvPr id="37" name="Rectangle 37"/>
          <p:cNvSpPr/>
          <p:nvPr/>
        </p:nvSpPr>
        <p:spPr>
          <a:xfrm>
            <a:off x="609600" y="5153025"/>
            <a:ext cx="10972800" cy="990600"/>
          </a:xfrm>
          <a:prstGeom prst="roundRect">
            <a:avLst>
              <a:gd name="adj" fmla="val 5769"/>
            </a:avLst>
          </a:prstGeom>
          <a:solidFill>
            <a:srgbClr val="EEF6F7"/>
          </a:solidFill>
          <a:ln>
            <a:noFill/>
          </a:ln>
        </p:spPr>
      </p:sp>
      <p:sp>
        <p:nvSpPr>
          <p:cNvPr id="38" name="Rectangle 38"/>
          <p:cNvSpPr/>
          <p:nvPr/>
        </p:nvSpPr>
        <p:spPr>
          <a:xfrm>
            <a:off x="609600" y="5153025"/>
            <a:ext cx="47625" cy="990600"/>
          </a:xfrm>
          <a:prstGeom prst="rect">
            <a:avLst/>
          </a:prstGeom>
          <a:solidFill>
            <a:srgbClr val="264DBF"/>
          </a:solidFill>
          <a:ln>
            <a:noFill/>
          </a:ln>
        </p:spPr>
      </p:sp>
      <p:sp>
        <p:nvSpPr>
          <p:cNvPr id="39" name="TextBox 39"/>
          <p:cNvSpPr txBox="1"/>
          <p:nvPr/>
        </p:nvSpPr>
        <p:spPr>
          <a:xfrm>
            <a:off x="811530" y="5257800"/>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40" name="TextBox 40"/>
          <p:cNvSpPr txBox="1"/>
          <p:nvPr/>
        </p:nvSpPr>
        <p:spPr>
          <a:xfrm>
            <a:off x="811911" y="5532596"/>
            <a:ext cx="10013347"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GPUを売る側が、買う側の支払いリスクを引き受けています。AI設備投資の需要は、独立した買</a:t>
            </a:r>
          </a:p>
          <a:p>
            <a:pPr algn="l">
              <a:lnSpc>
                <a:spcPts val="2100"/>
              </a:lnSpc>
            </a:pPr>
            <a:r>
              <a:rPr lang="zh-CN" sz="1420" dirty="0">
                <a:solidFill>
                  <a:srgbClr val="000000"/>
                </a:solidFill>
                <a:latin typeface="Zen Kaku Gothic New"/>
                <a:ea typeface="Zen Kaku Gothic New"/>
                <a:cs typeface="Zen Kaku Gothic New"/>
              </a:rPr>
              <a:t>い手の数だけで支えられているわけではありません。</a:t>
            </a:r>
          </a:p>
        </p:txBody>
      </p:sp>
      <p:sp>
        <p:nvSpPr>
          <p:cNvPr id="41" name="TextBox 4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2" name="TextBox 42"/>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28</a:t>
            </a:r>
          </a:p>
        </p:txBody>
      </p:sp>
    </p:spTree>
  </p:cSld>
  <p:clrMapOvr>
    <a:masterClrMapping/>
  </p:clrMapOvr>
  <p:transition xmlns:p14="http://schemas.microsoft.com/office/powerpoint/2010/main" p14:dur="400">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08</a:t>
            </a:r>
          </a:p>
        </p:txBody>
      </p:sp>
      <p:sp>
        <p:nvSpPr>
          <p:cNvPr id="6" name="TextBox 6"/>
          <p:cNvSpPr txBox="1"/>
          <p:nvPr/>
        </p:nvSpPr>
        <p:spPr>
          <a:xfrm>
            <a:off x="1988820" y="404812"/>
            <a:ext cx="6932724"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IPOに照準、早ければ2026年9〜10月</a:t>
            </a:r>
          </a:p>
        </p:txBody>
      </p:sp>
      <p:sp>
        <p:nvSpPr>
          <p:cNvPr id="7" name="TextBox 7"/>
          <p:cNvSpPr txBox="1"/>
          <p:nvPr/>
        </p:nvSpPr>
        <p:spPr>
          <a:xfrm>
            <a:off x="601980" y="904875"/>
            <a:ext cx="328031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Anthropic | 2026年8月10日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256139"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プレIPO評価額で初めて OpenAI を上回りました。上場すれば世界で最も高い</a:t>
            </a:r>
          </a:p>
          <a:p>
            <a:pPr algn="l">
              <a:lnSpc>
                <a:spcPts val="2700"/>
              </a:lnSpc>
            </a:pPr>
            <a:r>
              <a:rPr lang="zh-CN" sz="1800" dirty="0">
                <a:solidFill>
                  <a:srgbClr val="000000"/>
                </a:solidFill>
                <a:latin typeface="Zen Kaku Gothic New"/>
                <a:ea typeface="Zen Kaku Gothic New"/>
                <a:cs typeface="Zen Kaku Gothic New"/>
              </a:rPr>
              <a:t>AI銘柄になります。</a:t>
            </a:r>
          </a:p>
        </p:txBody>
      </p:sp>
      <p:sp>
        <p:nvSpPr>
          <p:cNvPr id="10" name="Rectangle 10"/>
          <p:cNvSpPr/>
          <p:nvPr/>
        </p:nvSpPr>
        <p:spPr>
          <a:xfrm>
            <a:off x="4076700" y="2590800"/>
            <a:ext cx="4152900" cy="3581400"/>
          </a:xfrm>
          <a:prstGeom prst="roundRect">
            <a:avLst>
              <a:gd name="adj" fmla="val 2660"/>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4019550" y="2533650"/>
            <a:ext cx="4152900" cy="3581400"/>
          </a:xfrm>
          <a:prstGeom prst="rect">
            <a:avLst/>
          </a:prstGeom>
        </p:spPr>
      </p:pic>
      <p:sp>
        <p:nvSpPr>
          <p:cNvPr id="12" name="Rectangle 12"/>
          <p:cNvSpPr/>
          <p:nvPr/>
        </p:nvSpPr>
        <p:spPr>
          <a:xfrm>
            <a:off x="4019550" y="2533650"/>
            <a:ext cx="4152900" cy="3581400"/>
          </a:xfrm>
          <a:prstGeom prst="roundRect">
            <a:avLst>
              <a:gd name="adj" fmla="val 2660"/>
            </a:avLst>
          </a:prstGeom>
          <a:noFill/>
          <a:ln w="14288">
            <a:solidFill>
              <a:srgbClr val="E3E7EA"/>
            </a:solidFill>
          </a:ln>
        </p:spPr>
      </p:sp>
      <p:sp>
        <p:nvSpPr>
          <p:cNvPr id="13" name="TextBox 13"/>
          <p:cNvSpPr txBox="1"/>
          <p:nvPr/>
        </p:nvSpPr>
        <p:spPr>
          <a:xfrm>
            <a:off x="602361" y="6208871"/>
            <a:ext cx="981336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businessinsider.jp/article/2608-news-anthropic-sets-fall-ipo-eyeing-trillions/</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29</a:t>
            </a:r>
          </a:p>
        </p:txBody>
      </p:sp>
    </p:spTree>
  </p:cSld>
  <p:clrMapOvr>
    <a:masterClrMapping/>
  </p:clrMapOvr>
  <p:transition xmlns:p14="http://schemas.microsoft.com/office/powerpoint/2010/main" p14:dur="400">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08</a:t>
            </a:r>
          </a:p>
        </p:txBody>
      </p:sp>
      <p:sp>
        <p:nvSpPr>
          <p:cNvPr id="6" name="TextBox 6"/>
          <p:cNvSpPr txBox="1"/>
          <p:nvPr/>
        </p:nvSpPr>
        <p:spPr>
          <a:xfrm>
            <a:off x="1741551" y="4129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上場までの数字</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869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報道</a:t>
            </a:r>
          </a:p>
        </p:txBody>
      </p:sp>
      <p:sp>
        <p:nvSpPr>
          <p:cNvPr id="13" name="TextBox 13"/>
          <p:cNvSpPr txBox="1"/>
          <p:nvPr/>
        </p:nvSpPr>
        <p:spPr>
          <a:xfrm>
            <a:off x="2869311" y="1865471"/>
            <a:ext cx="79429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2026年8月10日（米国現地時間）。早ければ2026年9月か10月の上場に照準</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主幹事</a:t>
            </a:r>
          </a:p>
        </p:txBody>
      </p:sp>
      <p:sp>
        <p:nvSpPr>
          <p:cNvPr id="16" name="TextBox 16"/>
          <p:cNvSpPr txBox="1"/>
          <p:nvPr/>
        </p:nvSpPr>
        <p:spPr>
          <a:xfrm>
            <a:off x="2869311" y="2284571"/>
            <a:ext cx="84008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モルガン・スタンレー、ゴールドマン・サックス、JPモルガン・チェース</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直近の評価額</a:t>
            </a:r>
          </a:p>
        </p:txBody>
      </p:sp>
      <p:sp>
        <p:nvSpPr>
          <p:cNvPr id="19" name="TextBox 19"/>
          <p:cNvSpPr txBox="1"/>
          <p:nvPr/>
        </p:nvSpPr>
        <p:spPr>
          <a:xfrm>
            <a:off x="2869311" y="2703671"/>
            <a:ext cx="779278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シリーズH後のポストマネーで約9,650億ドル（約154兆4,000億円）</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上場時の見方</a:t>
            </a:r>
          </a:p>
        </p:txBody>
      </p:sp>
      <p:sp>
        <p:nvSpPr>
          <p:cNvPr id="22" name="TextBox 22"/>
          <p:cNvSpPr txBox="1"/>
          <p:nvPr/>
        </p:nvSpPr>
        <p:spPr>
          <a:xfrm>
            <a:off x="2869311" y="3122771"/>
            <a:ext cx="61549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株主は2兆ドル超を見込み、一部は3兆ドルを主張している</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売上</a:t>
            </a:r>
          </a:p>
        </p:txBody>
      </p:sp>
      <p:sp>
        <p:nvSpPr>
          <p:cNvPr id="25" name="TextBox 25"/>
          <p:cNvSpPr txBox="1"/>
          <p:nvPr/>
        </p:nvSpPr>
        <p:spPr>
          <a:xfrm>
            <a:off x="2869311" y="3541871"/>
            <a:ext cx="346114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年換算売上高が650億ドルを突破</a:t>
            </a:r>
          </a:p>
        </p:txBody>
      </p:sp>
      <p:sp>
        <p:nvSpPr>
          <p:cNvPr id="26" name="Rectangle 26"/>
          <p:cNvSpPr/>
          <p:nvPr/>
        </p:nvSpPr>
        <p:spPr>
          <a:xfrm>
            <a:off x="609600" y="3848100"/>
            <a:ext cx="10972800" cy="419100"/>
          </a:xfrm>
          <a:prstGeom prst="rect">
            <a:avLst/>
          </a:prstGeom>
          <a:solidFill>
            <a:srgbClr val="F7F9FA"/>
          </a:solidFill>
          <a:ln>
            <a:noFill/>
          </a:ln>
        </p:spPr>
      </p:sp>
      <p:sp>
        <p:nvSpPr>
          <p:cNvPr id="27" name="TextBox 27"/>
          <p:cNvSpPr txBox="1"/>
          <p:nvPr/>
        </p:nvSpPr>
        <p:spPr>
          <a:xfrm>
            <a:off x="773811" y="3960971"/>
            <a:ext cx="187433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OpenAIとの比較</a:t>
            </a:r>
          </a:p>
        </p:txBody>
      </p:sp>
      <p:sp>
        <p:nvSpPr>
          <p:cNvPr id="28" name="TextBox 28"/>
          <p:cNvSpPr txBox="1"/>
          <p:nvPr/>
        </p:nvSpPr>
        <p:spPr>
          <a:xfrm>
            <a:off x="2869311" y="3960971"/>
            <a:ext cx="649458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プレIPO評価額で初めて OpenAI の8,500億ドルを上回った</a:t>
            </a:r>
          </a:p>
        </p:txBody>
      </p:sp>
      <p:sp>
        <p:nvSpPr>
          <p:cNvPr id="29" name="Line 29"/>
          <p:cNvSpPr/>
          <p:nvPr/>
        </p:nvSpPr>
        <p:spPr>
          <a:xfrm>
            <a:off x="2705100" y="1752600"/>
            <a:ext cx="9525" cy="2514600"/>
          </a:xfrm>
          <a:custGeom>
            <a:avLst/>
            <a:gdLst/>
            <a:ahLst/>
            <a:cxnLst/>
            <a:rect l="l" t="t" r="r" b="b"/>
            <a:pathLst>
              <a:path w="9525" h="2514600">
                <a:moveTo>
                  <a:pt x="0" y="0"/>
                </a:moveTo>
                <a:lnTo>
                  <a:pt x="0" y="2514600"/>
                </a:lnTo>
              </a:path>
            </a:pathLst>
          </a:custGeom>
          <a:noFill/>
          <a:ln w="9525">
            <a:solidFill>
              <a:srgbClr val="E3E7EA"/>
            </a:solidFill>
          </a:ln>
        </p:spPr>
      </p:sp>
      <p:sp>
        <p:nvSpPr>
          <p:cNvPr id="30" name="Rectangle 30"/>
          <p:cNvSpPr/>
          <p:nvPr/>
        </p:nvSpPr>
        <p:spPr>
          <a:xfrm>
            <a:off x="609600" y="1752600"/>
            <a:ext cx="10972800" cy="2514600"/>
          </a:xfrm>
          <a:prstGeom prst="rect">
            <a:avLst/>
          </a:prstGeom>
          <a:noFill/>
          <a:ln w="9525">
            <a:solidFill>
              <a:srgbClr val="E3E7EA"/>
            </a:solidFill>
          </a:ln>
        </p:spPr>
      </p:sp>
      <p:sp>
        <p:nvSpPr>
          <p:cNvPr id="31" name="Rectangle 31"/>
          <p:cNvSpPr/>
          <p:nvPr/>
        </p:nvSpPr>
        <p:spPr>
          <a:xfrm>
            <a:off x="609600" y="4438650"/>
            <a:ext cx="10972800" cy="990600"/>
          </a:xfrm>
          <a:prstGeom prst="roundRect">
            <a:avLst>
              <a:gd name="adj" fmla="val 5769"/>
            </a:avLst>
          </a:prstGeom>
          <a:solidFill>
            <a:srgbClr val="EEF6F7"/>
          </a:solidFill>
          <a:ln>
            <a:noFill/>
          </a:ln>
        </p:spPr>
      </p:sp>
      <p:sp>
        <p:nvSpPr>
          <p:cNvPr id="32" name="Rectangle 32"/>
          <p:cNvSpPr/>
          <p:nvPr/>
        </p:nvSpPr>
        <p:spPr>
          <a:xfrm>
            <a:off x="609600" y="4438650"/>
            <a:ext cx="47625" cy="990600"/>
          </a:xfrm>
          <a:prstGeom prst="rect">
            <a:avLst/>
          </a:prstGeom>
          <a:solidFill>
            <a:srgbClr val="264DBF"/>
          </a:solidFill>
          <a:ln>
            <a:noFill/>
          </a:ln>
        </p:spPr>
      </p:sp>
      <p:sp>
        <p:nvSpPr>
          <p:cNvPr id="33" name="TextBox 33"/>
          <p:cNvSpPr txBox="1"/>
          <p:nvPr/>
        </p:nvSpPr>
        <p:spPr>
          <a:xfrm>
            <a:off x="811530" y="45434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81822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研究所として動いてきた会社が、四半期ごとに数字を出す側へ移ります。料金や提供条件の決ま</a:t>
            </a:r>
          </a:p>
          <a:p>
            <a:pPr algn="l">
              <a:lnSpc>
                <a:spcPts val="2100"/>
              </a:lnSpc>
            </a:pPr>
            <a:r>
              <a:rPr lang="zh-CN" sz="1420" dirty="0">
                <a:solidFill>
                  <a:srgbClr val="000000"/>
                </a:solidFill>
                <a:latin typeface="Zen Kaku Gothic New"/>
                <a:ea typeface="Zen Kaku Gothic New"/>
                <a:cs typeface="Zen Kaku Gothic New"/>
              </a:rPr>
              <a:t>り方も、そこから変わります。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30</a:t>
            </a:r>
          </a:p>
        </p:txBody>
      </p:sp>
    </p:spTree>
  </p:cSld>
  <p:clrMapOvr>
    <a:masterClrMapping/>
  </p:clrMapOvr>
  <p:transition xmlns:p14="http://schemas.microsoft.com/office/powerpoint/2010/main" p14:dur="400">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08</a:t>
            </a:r>
          </a:p>
        </p:txBody>
      </p:sp>
      <p:sp>
        <p:nvSpPr>
          <p:cNvPr id="6" name="TextBox 6"/>
          <p:cNvSpPr txBox="1"/>
          <p:nvPr/>
        </p:nvSpPr>
        <p:spPr>
          <a:xfrm>
            <a:off x="1741551" y="4129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公開される決算</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71600"/>
            <a:ext cx="76200" cy="1276350"/>
          </a:xfrm>
          <a:prstGeom prst="rect">
            <a:avLst/>
          </a:prstGeom>
          <a:solidFill>
            <a:srgbClr val="47BCC6"/>
          </a:solidFill>
          <a:ln>
            <a:noFill/>
          </a:ln>
        </p:spPr>
      </p:sp>
      <p:sp>
        <p:nvSpPr>
          <p:cNvPr id="9" name="TextBox 9"/>
          <p:cNvSpPr txBox="1"/>
          <p:nvPr/>
        </p:nvSpPr>
        <p:spPr>
          <a:xfrm>
            <a:off x="976122" y="1502092"/>
            <a:ext cx="5269811"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上場すればAIの採算が</a:t>
            </a:r>
          </a:p>
        </p:txBody>
      </p:sp>
      <p:sp>
        <p:nvSpPr>
          <p:cNvPr id="10" name="TextBox 10"/>
          <p:cNvSpPr txBox="1"/>
          <p:nvPr/>
        </p:nvSpPr>
        <p:spPr>
          <a:xfrm>
            <a:off x="976122" y="2054542"/>
            <a:ext cx="5957697" cy="557403"/>
          </a:xfrm>
          <a:prstGeom prst="rect">
            <a:avLst/>
          </a:prstGeom>
          <a:noFill/>
          <a:ln>
            <a:noFill/>
          </a:ln>
        </p:spPr>
        <p:txBody>
          <a:bodyPr wrap="none" lIns="0" tIns="0" rIns="0" bIns="0" anchor="t" anchorCtr="0">
            <a:spAutoFit/>
          </a:bodyPr>
          <a:lstStyle/>
          <a:p>
            <a:pPr algn="l"/>
            <a:r>
              <a:rPr lang="zh-CN" sz="2850" b="1" dirty="0">
                <a:solidFill>
                  <a:srgbClr val="264DBF"/>
                </a:solidFill>
                <a:latin typeface="Zen Kaku Gothic New"/>
                <a:ea typeface="Zen Kaku Gothic New"/>
                <a:cs typeface="Zen Kaku Gothic New"/>
              </a:rPr>
              <a:t>四半期ごとに表に出ます</a:t>
            </a:r>
            <a:r>
              <a:rPr lang="zh-CN" sz="2850" b="1" dirty="0">
                <a:solidFill>
                  <a:srgbClr val="000000"/>
                </a:solidFill>
                <a:latin typeface="Zen Kaku Gothic New"/>
                <a:ea typeface="Zen Kaku Gothic New"/>
                <a:cs typeface="Zen Kaku Gothic New"/>
              </a:rPr>
              <a:t>。</a:t>
            </a:r>
          </a:p>
        </p:txBody>
      </p:sp>
      <p:sp>
        <p:nvSpPr>
          <p:cNvPr id="11" name="TextBox 11"/>
          <p:cNvSpPr txBox="1"/>
          <p:nvPr/>
        </p:nvSpPr>
        <p:spPr>
          <a:xfrm>
            <a:off x="1001649" y="2916079"/>
            <a:ext cx="9897237" cy="12224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いまAI企業の粗利や学習コストは、断片的な報道からしか分かりません。上場会社に</a:t>
            </a:r>
          </a:p>
          <a:p>
            <a:pPr algn="l">
              <a:lnSpc>
                <a:spcPts val="2400"/>
              </a:lnSpc>
            </a:pPr>
            <a:r>
              <a:rPr lang="zh-CN" sz="1580" dirty="0">
                <a:solidFill>
                  <a:srgbClr val="484848"/>
                </a:solidFill>
                <a:latin typeface="Zen Kaku Gothic New"/>
                <a:ea typeface="Zen Kaku Gothic New"/>
                <a:cs typeface="Zen Kaku Gothic New"/>
              </a:rPr>
              <a:t>なれば、売上・原価・設備投資が定期的に開示されます。モデルの値段が下がり続け</a:t>
            </a:r>
          </a:p>
          <a:p>
            <a:pPr algn="l">
              <a:lnSpc>
                <a:spcPts val="2400"/>
              </a:lnSpc>
            </a:pPr>
            <a:r>
              <a:rPr lang="zh-CN" sz="1580" dirty="0">
                <a:solidFill>
                  <a:srgbClr val="484848"/>
                </a:solidFill>
                <a:latin typeface="Zen Kaku Gothic New"/>
                <a:ea typeface="Zen Kaku Gothic New"/>
                <a:cs typeface="Zen Kaku Gothic New"/>
              </a:rPr>
              <a:t>るのか、どこかで底を打つのか。判断の材料が、初めて公開の数字で手に入ります。</a:t>
            </a:r>
          </a:p>
          <a:p>
            <a:pPr algn="l">
              <a:lnSpc>
                <a:spcPts val="2400"/>
              </a:lnSpc>
            </a:pPr>
            <a:r>
              <a:rPr lang="zh-CN" sz="1580" dirty="0">
                <a:solidFill>
                  <a:srgbClr val="484848"/>
                </a:solidFill>
                <a:latin typeface="Zen Kaku Gothic New"/>
                <a:ea typeface="Zen Kaku Gothic New"/>
                <a:cs typeface="Zen Kaku Gothic New"/>
              </a:rPr>
              <a:t>NEWS 07 のような相互の保証がどれだけ効いているかも、そこで見えます。</a:t>
            </a:r>
          </a:p>
        </p:txBody>
      </p:sp>
      <p:sp>
        <p:nvSpPr>
          <p:cNvPr id="12" name="TextBox 12"/>
          <p:cNvSpPr txBox="1"/>
          <p:nvPr/>
        </p:nvSpPr>
        <p:spPr>
          <a:xfrm>
            <a:off x="602361" y="6170771"/>
            <a:ext cx="9142857"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businessinsider.jp、forbesjapan.com/articles/detail/102972（2026年8月）</a:t>
            </a:r>
          </a:p>
        </p:txBody>
      </p:sp>
      <p:sp>
        <p:nvSpPr>
          <p:cNvPr id="13" name="TextBox 1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4" name="TextBox 14"/>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31</a:t>
            </a:r>
          </a:p>
        </p:txBody>
      </p:sp>
    </p:spTree>
  </p:cSld>
  <p:clrMapOvr>
    <a:masterClrMapping/>
  </p:clrMapOvr>
  <p:transition xmlns:p14="http://schemas.microsoft.com/office/powerpoint/2010/main" p14:dur="400">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09</a:t>
            </a:r>
          </a:p>
        </p:txBody>
      </p:sp>
      <p:sp>
        <p:nvSpPr>
          <p:cNvPr id="6" name="TextBox 6"/>
          <p:cNvSpPr txBox="1"/>
          <p:nvPr/>
        </p:nvSpPr>
        <p:spPr>
          <a:xfrm>
            <a:off x="1988820" y="404812"/>
            <a:ext cx="7381946"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Muse Glimmer 30B を Apache 2.0 で公開</a:t>
            </a:r>
          </a:p>
        </p:txBody>
      </p:sp>
      <p:sp>
        <p:nvSpPr>
          <p:cNvPr id="7" name="TextBox 7"/>
          <p:cNvSpPr txBox="1"/>
          <p:nvPr/>
        </p:nvSpPr>
        <p:spPr>
          <a:xfrm>
            <a:off x="601980" y="904875"/>
            <a:ext cx="2705326"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Meta | 2026年8月10日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1171682"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300億パラメータのエージェント向けモデルが、家庭用のGPU1枚で動きます。</a:t>
            </a:r>
          </a:p>
        </p:txBody>
      </p:sp>
      <p:sp>
        <p:nvSpPr>
          <p:cNvPr id="10" name="Rectangle 10"/>
          <p:cNvSpPr/>
          <p:nvPr/>
        </p:nvSpPr>
        <p:spPr>
          <a:xfrm>
            <a:off x="838200" y="2247900"/>
            <a:ext cx="10639425"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781050" y="2190750"/>
            <a:ext cx="10639425" cy="3924300"/>
          </a:xfrm>
          <a:prstGeom prst="rect">
            <a:avLst/>
          </a:prstGeom>
        </p:spPr>
      </p:pic>
      <p:sp>
        <p:nvSpPr>
          <p:cNvPr id="12" name="Rectangle 12"/>
          <p:cNvSpPr/>
          <p:nvPr/>
        </p:nvSpPr>
        <p:spPr>
          <a:xfrm>
            <a:off x="781050" y="2190750"/>
            <a:ext cx="10639425" cy="3924300"/>
          </a:xfrm>
          <a:prstGeom prst="roundRect">
            <a:avLst>
              <a:gd name="adj" fmla="val 2427"/>
            </a:avLst>
          </a:prstGeom>
          <a:noFill/>
          <a:ln w="14288">
            <a:solidFill>
              <a:srgbClr val="E3E7EA"/>
            </a:solidFill>
          </a:ln>
        </p:spPr>
      </p:sp>
      <p:sp>
        <p:nvSpPr>
          <p:cNvPr id="13" name="TextBox 13"/>
          <p:cNvSpPr txBox="1"/>
          <p:nvPr/>
        </p:nvSpPr>
        <p:spPr>
          <a:xfrm>
            <a:off x="602361" y="6208871"/>
            <a:ext cx="11816633"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huggingface.co/meta-models/Muse-Glimmer-30B、developer.meta.com/ai/models/muse-glimmer/</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32</a:t>
            </a:r>
          </a:p>
        </p:txBody>
      </p:sp>
    </p:spTree>
  </p:cSld>
  <p:clrMapOvr>
    <a:masterClrMapping/>
  </p:clrMapOvr>
  <p:transition xmlns:p14="http://schemas.microsoft.com/office/powerpoint/2010/main" p14:dur="400">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09</a:t>
            </a:r>
          </a:p>
        </p:txBody>
      </p:sp>
      <p:sp>
        <p:nvSpPr>
          <p:cNvPr id="6" name="TextBox 6"/>
          <p:cNvSpPr txBox="1"/>
          <p:nvPr/>
        </p:nvSpPr>
        <p:spPr>
          <a:xfrm>
            <a:off x="1741551" y="412909"/>
            <a:ext cx="4975917"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1枚のGPUに載るということ</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488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提供元</a:t>
            </a:r>
          </a:p>
        </p:txBody>
      </p:sp>
      <p:sp>
        <p:nvSpPr>
          <p:cNvPr id="13" name="TextBox 13"/>
          <p:cNvSpPr txBox="1"/>
          <p:nvPr/>
        </p:nvSpPr>
        <p:spPr>
          <a:xfrm>
            <a:off x="2488311" y="1865471"/>
            <a:ext cx="71666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Meta Superintelligence Lab。上位モデル Muse Spark からの蒸留</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規模と形式</a:t>
            </a:r>
          </a:p>
        </p:txBody>
      </p:sp>
      <p:sp>
        <p:nvSpPr>
          <p:cNvPr id="16" name="TextBox 16"/>
          <p:cNvSpPr txBox="1"/>
          <p:nvPr/>
        </p:nvSpPr>
        <p:spPr>
          <a:xfrm>
            <a:off x="2488311" y="2284571"/>
            <a:ext cx="851804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300億パラメータの密モデル。Mixture-of-Experts ではなく毎回すべてが動く</a:t>
            </a:r>
          </a:p>
        </p:txBody>
      </p:sp>
      <p:sp>
        <p:nvSpPr>
          <p:cNvPr id="17" name="Rectangle 17"/>
          <p:cNvSpPr/>
          <p:nvPr/>
        </p:nvSpPr>
        <p:spPr>
          <a:xfrm>
            <a:off x="609600" y="2590800"/>
            <a:ext cx="10972800" cy="581025"/>
          </a:xfrm>
          <a:prstGeom prst="rect">
            <a:avLst/>
          </a:prstGeom>
          <a:solidFill>
            <a:srgbClr val="FFFFFF"/>
          </a:solidFill>
          <a:ln>
            <a:noFill/>
          </a:ln>
        </p:spPr>
      </p:sp>
      <p:sp>
        <p:nvSpPr>
          <p:cNvPr id="18" name="TextBox 18"/>
          <p:cNvSpPr txBox="1"/>
          <p:nvPr/>
        </p:nvSpPr>
        <p:spPr>
          <a:xfrm>
            <a:off x="773811" y="2789396"/>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動作環境</a:t>
            </a:r>
          </a:p>
        </p:txBody>
      </p:sp>
      <p:sp>
        <p:nvSpPr>
          <p:cNvPr id="19" name="TextBox 19"/>
          <p:cNvSpPr txBox="1"/>
          <p:nvPr/>
        </p:nvSpPr>
        <p:spPr>
          <a:xfrm>
            <a:off x="2488692" y="2673668"/>
            <a:ext cx="10511599"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公式の4bit量子化版で VRAM 24〜32GB。RTX 3090／4090／5090 が対象。クラウドもネットワーク接続も</a:t>
            </a:r>
          </a:p>
          <a:p>
            <a:pPr algn="l">
              <a:lnSpc>
                <a:spcPts val="1800"/>
              </a:lnSpc>
            </a:pPr>
            <a:r>
              <a:rPr lang="zh-CN" sz="1350" dirty="0">
                <a:solidFill>
                  <a:srgbClr val="484848"/>
                </a:solidFill>
                <a:latin typeface="Zen Kaku Gothic New"/>
                <a:ea typeface="Zen Kaku Gothic New"/>
                <a:cs typeface="Zen Kaku Gothic New"/>
              </a:rPr>
              <a:t>要りません</a:t>
            </a:r>
          </a:p>
        </p:txBody>
      </p:sp>
      <p:sp>
        <p:nvSpPr>
          <p:cNvPr id="20" name="Rectangle 20"/>
          <p:cNvSpPr/>
          <p:nvPr/>
        </p:nvSpPr>
        <p:spPr>
          <a:xfrm>
            <a:off x="609600" y="3171825"/>
            <a:ext cx="10972800" cy="419100"/>
          </a:xfrm>
          <a:prstGeom prst="rect">
            <a:avLst/>
          </a:prstGeom>
          <a:solidFill>
            <a:srgbClr val="F7F9FA"/>
          </a:solidFill>
          <a:ln>
            <a:noFill/>
          </a:ln>
        </p:spPr>
      </p:sp>
      <p:sp>
        <p:nvSpPr>
          <p:cNvPr id="21" name="TextBox 21"/>
          <p:cNvSpPr txBox="1"/>
          <p:nvPr/>
        </p:nvSpPr>
        <p:spPr>
          <a:xfrm>
            <a:off x="773811" y="3284696"/>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ライセンス</a:t>
            </a:r>
          </a:p>
        </p:txBody>
      </p:sp>
      <p:sp>
        <p:nvSpPr>
          <p:cNvPr id="22" name="TextBox 22"/>
          <p:cNvSpPr txBox="1"/>
          <p:nvPr/>
        </p:nvSpPr>
        <p:spPr>
          <a:xfrm>
            <a:off x="2488311" y="3284696"/>
            <a:ext cx="531629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Apache 2.0。商用利用・改変・再配布に制限なし</a:t>
            </a:r>
          </a:p>
        </p:txBody>
      </p:sp>
      <p:sp>
        <p:nvSpPr>
          <p:cNvPr id="23" name="Rectangle 23"/>
          <p:cNvSpPr/>
          <p:nvPr/>
        </p:nvSpPr>
        <p:spPr>
          <a:xfrm>
            <a:off x="609600" y="3590925"/>
            <a:ext cx="10972800" cy="419100"/>
          </a:xfrm>
          <a:prstGeom prst="rect">
            <a:avLst/>
          </a:prstGeom>
          <a:solidFill>
            <a:srgbClr val="FFFFFF"/>
          </a:solidFill>
          <a:ln>
            <a:noFill/>
          </a:ln>
        </p:spPr>
      </p:sp>
      <p:sp>
        <p:nvSpPr>
          <p:cNvPr id="24" name="TextBox 24"/>
          <p:cNvSpPr txBox="1"/>
          <p:nvPr/>
        </p:nvSpPr>
        <p:spPr>
          <a:xfrm>
            <a:off x="773811" y="3703796"/>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狙い</a:t>
            </a:r>
          </a:p>
        </p:txBody>
      </p:sp>
      <p:sp>
        <p:nvSpPr>
          <p:cNvPr id="25" name="TextBox 25"/>
          <p:cNvSpPr txBox="1"/>
          <p:nvPr/>
        </p:nvSpPr>
        <p:spPr>
          <a:xfrm>
            <a:off x="2488311" y="3703796"/>
            <a:ext cx="82488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複数ステップの推論、道具の利用、長い作業の遂行といったエージェント用途</a:t>
            </a:r>
          </a:p>
        </p:txBody>
      </p:sp>
      <p:sp>
        <p:nvSpPr>
          <p:cNvPr id="26" name="Rectangle 26"/>
          <p:cNvSpPr/>
          <p:nvPr/>
        </p:nvSpPr>
        <p:spPr>
          <a:xfrm>
            <a:off x="609600" y="4010025"/>
            <a:ext cx="10972800" cy="419100"/>
          </a:xfrm>
          <a:prstGeom prst="rect">
            <a:avLst/>
          </a:prstGeom>
          <a:solidFill>
            <a:srgbClr val="F7F9FA"/>
          </a:solidFill>
          <a:ln>
            <a:noFill/>
          </a:ln>
        </p:spPr>
      </p:sp>
      <p:sp>
        <p:nvSpPr>
          <p:cNvPr id="27" name="TextBox 27"/>
          <p:cNvSpPr txBox="1"/>
          <p:nvPr/>
        </p:nvSpPr>
        <p:spPr>
          <a:xfrm>
            <a:off x="773811" y="4122896"/>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公開後の反応</a:t>
            </a:r>
          </a:p>
        </p:txBody>
      </p:sp>
      <p:sp>
        <p:nvSpPr>
          <p:cNvPr id="28" name="TextBox 28"/>
          <p:cNvSpPr txBox="1"/>
          <p:nvPr/>
        </p:nvSpPr>
        <p:spPr>
          <a:xfrm>
            <a:off x="2488311" y="4122896"/>
            <a:ext cx="851906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Hugging Face の直近1か月のダウンロードは292,973件（2026年8月17日時点）</a:t>
            </a:r>
          </a:p>
        </p:txBody>
      </p:sp>
      <p:sp>
        <p:nvSpPr>
          <p:cNvPr id="29" name="Line 29"/>
          <p:cNvSpPr/>
          <p:nvPr/>
        </p:nvSpPr>
        <p:spPr>
          <a:xfrm>
            <a:off x="2324100" y="1752600"/>
            <a:ext cx="9525" cy="2676525"/>
          </a:xfrm>
          <a:custGeom>
            <a:avLst/>
            <a:gdLst/>
            <a:ahLst/>
            <a:cxnLst/>
            <a:rect l="l" t="t" r="r" b="b"/>
            <a:pathLst>
              <a:path w="9525" h="2676525">
                <a:moveTo>
                  <a:pt x="0" y="0"/>
                </a:moveTo>
                <a:lnTo>
                  <a:pt x="0" y="2676525"/>
                </a:lnTo>
              </a:path>
            </a:pathLst>
          </a:custGeom>
          <a:noFill/>
          <a:ln w="9525">
            <a:solidFill>
              <a:srgbClr val="E3E7EA"/>
            </a:solidFill>
          </a:ln>
        </p:spPr>
      </p:sp>
      <p:sp>
        <p:nvSpPr>
          <p:cNvPr id="30" name="Rectangle 30"/>
          <p:cNvSpPr/>
          <p:nvPr/>
        </p:nvSpPr>
        <p:spPr>
          <a:xfrm>
            <a:off x="609600" y="1752600"/>
            <a:ext cx="10972800" cy="2676525"/>
          </a:xfrm>
          <a:prstGeom prst="rect">
            <a:avLst/>
          </a:prstGeom>
          <a:noFill/>
          <a:ln w="9525">
            <a:solidFill>
              <a:srgbClr val="E3E7EA"/>
            </a:solidFill>
          </a:ln>
        </p:spPr>
      </p:sp>
      <p:sp>
        <p:nvSpPr>
          <p:cNvPr id="31" name="Rectangle 31"/>
          <p:cNvSpPr/>
          <p:nvPr/>
        </p:nvSpPr>
        <p:spPr>
          <a:xfrm>
            <a:off x="609600" y="4600575"/>
            <a:ext cx="10972800" cy="1257300"/>
          </a:xfrm>
          <a:prstGeom prst="roundRect">
            <a:avLst>
              <a:gd name="adj" fmla="val 4545"/>
            </a:avLst>
          </a:prstGeom>
          <a:solidFill>
            <a:srgbClr val="EEF6F7"/>
          </a:solidFill>
          <a:ln>
            <a:noFill/>
          </a:ln>
        </p:spPr>
      </p:sp>
      <p:sp>
        <p:nvSpPr>
          <p:cNvPr id="32" name="Rectangle 32"/>
          <p:cNvSpPr/>
          <p:nvPr/>
        </p:nvSpPr>
        <p:spPr>
          <a:xfrm>
            <a:off x="609600" y="4600575"/>
            <a:ext cx="47625" cy="1257300"/>
          </a:xfrm>
          <a:prstGeom prst="rect">
            <a:avLst/>
          </a:prstGeom>
          <a:solidFill>
            <a:srgbClr val="264DBF"/>
          </a:solidFill>
          <a:ln>
            <a:noFill/>
          </a:ln>
        </p:spPr>
      </p:sp>
      <p:sp>
        <p:nvSpPr>
          <p:cNvPr id="33" name="TextBox 33"/>
          <p:cNvSpPr txBox="1"/>
          <p:nvPr/>
        </p:nvSpPr>
        <p:spPr>
          <a:xfrm>
            <a:off x="811530" y="4705350"/>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980146"/>
            <a:ext cx="10154507"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NEWS 21 の Kimi K3 は重みが1.56TBあり、動かすには 8×B300 の1ノードが要ります。同じ「重</a:t>
            </a:r>
          </a:p>
          <a:p>
            <a:pPr algn="l">
              <a:lnSpc>
                <a:spcPts val="2100"/>
              </a:lnSpc>
            </a:pPr>
            <a:r>
              <a:rPr lang="zh-CN" sz="1420" dirty="0">
                <a:solidFill>
                  <a:srgbClr val="000000"/>
                </a:solidFill>
                <a:latin typeface="Zen Kaku Gothic New"/>
                <a:ea typeface="Zen Kaku Gothic New"/>
                <a:cs typeface="Zen Kaku Gothic New"/>
              </a:rPr>
              <a:t>みが公開されている」でも、調達から始まるものと、手元のPCで今すぐ試せるものがあります。</a:t>
            </a:r>
          </a:p>
          <a:p>
            <a:pPr algn="l">
              <a:lnSpc>
                <a:spcPts val="2100"/>
              </a:lnSpc>
            </a:pPr>
            <a:r>
              <a:rPr lang="zh-CN" sz="1420" dirty="0">
                <a:solidFill>
                  <a:srgbClr val="000000"/>
                </a:solidFill>
                <a:latin typeface="Zen Kaku Gothic New"/>
                <a:ea typeface="Zen Kaku Gothic New"/>
                <a:cs typeface="Zen Kaku Gothic New"/>
              </a:rPr>
              <a:t>社外にデータを出せない検証は、後者から始められます。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33</a:t>
            </a:r>
          </a:p>
        </p:txBody>
      </p:sp>
    </p:spTree>
  </p:cSld>
  <p:clrMapOvr>
    <a:masterClrMapping/>
  </p:clrMapOvr>
  <p:transition xmlns:p14="http://schemas.microsoft.com/office/powerpoint/2010/main" p14:dur="400">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10</a:t>
            </a:r>
          </a:p>
        </p:txBody>
      </p:sp>
      <p:sp>
        <p:nvSpPr>
          <p:cNvPr id="6" name="TextBox 6"/>
          <p:cNvSpPr txBox="1"/>
          <p:nvPr/>
        </p:nvSpPr>
        <p:spPr>
          <a:xfrm>
            <a:off x="1988820" y="404812"/>
            <a:ext cx="6498269"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次期モデル Astra の一部開発を停止</a:t>
            </a:r>
          </a:p>
        </p:txBody>
      </p:sp>
      <p:sp>
        <p:nvSpPr>
          <p:cNvPr id="7" name="TextBox 7"/>
          <p:cNvSpPr txBox="1"/>
          <p:nvPr/>
        </p:nvSpPr>
        <p:spPr>
          <a:xfrm>
            <a:off x="601980" y="904875"/>
            <a:ext cx="2837093"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OpenAI | 2026年8月7日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315575"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自社の安全基準で最上位の「Critical」に達した可能性を否定できず、社内で</a:t>
            </a:r>
          </a:p>
          <a:p>
            <a:pPr algn="l">
              <a:lnSpc>
                <a:spcPts val="2700"/>
              </a:lnSpc>
            </a:pPr>
            <a:r>
              <a:rPr lang="zh-CN" sz="1800" dirty="0">
                <a:solidFill>
                  <a:srgbClr val="000000"/>
                </a:solidFill>
                <a:latin typeface="Zen Kaku Gothic New"/>
                <a:ea typeface="Zen Kaku Gothic New"/>
                <a:cs typeface="Zen Kaku Gothic New"/>
              </a:rPr>
              <a:t>の扱いを絞りました。</a:t>
            </a:r>
          </a:p>
        </p:txBody>
      </p:sp>
      <p:sp>
        <p:nvSpPr>
          <p:cNvPr id="10" name="Rectangle 10"/>
          <p:cNvSpPr/>
          <p:nvPr/>
        </p:nvSpPr>
        <p:spPr>
          <a:xfrm>
            <a:off x="4591050" y="2590800"/>
            <a:ext cx="3114675" cy="3581400"/>
          </a:xfrm>
          <a:prstGeom prst="roundRect">
            <a:avLst>
              <a:gd name="adj" fmla="val 3058"/>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4533900" y="2533650"/>
            <a:ext cx="3114675" cy="3581400"/>
          </a:xfrm>
          <a:prstGeom prst="rect">
            <a:avLst/>
          </a:prstGeom>
        </p:spPr>
      </p:pic>
      <p:sp>
        <p:nvSpPr>
          <p:cNvPr id="12" name="Rectangle 12"/>
          <p:cNvSpPr/>
          <p:nvPr/>
        </p:nvSpPr>
        <p:spPr>
          <a:xfrm>
            <a:off x="4533900" y="2533650"/>
            <a:ext cx="3114675" cy="3581400"/>
          </a:xfrm>
          <a:prstGeom prst="roundRect">
            <a:avLst>
              <a:gd name="adj" fmla="val 3058"/>
            </a:avLst>
          </a:prstGeom>
          <a:noFill/>
          <a:ln w="14288">
            <a:solidFill>
              <a:srgbClr val="E3E7EA"/>
            </a:solidFill>
          </a:ln>
        </p:spPr>
      </p:sp>
      <p:sp>
        <p:nvSpPr>
          <p:cNvPr id="13" name="TextBox 13"/>
          <p:cNvSpPr txBox="1"/>
          <p:nvPr/>
        </p:nvSpPr>
        <p:spPr>
          <a:xfrm>
            <a:off x="602361" y="6208871"/>
            <a:ext cx="782535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openai.com、itmedia.co.jp/news/article/2608/08/2000000459/</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34</a:t>
            </a:r>
          </a:p>
        </p:txBody>
      </p:sp>
    </p:spTree>
  </p:cSld>
  <p:clrMapOvr>
    <a:masterClrMapping/>
  </p:clrMapOvr>
  <p:transition xmlns:p14="http://schemas.microsoft.com/office/powerpoint/2010/main" p14:dur="400">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10</a:t>
            </a:r>
          </a:p>
        </p:txBody>
      </p:sp>
      <p:sp>
        <p:nvSpPr>
          <p:cNvPr id="6" name="TextBox 6"/>
          <p:cNvSpPr txBox="1"/>
          <p:nvPr/>
        </p:nvSpPr>
        <p:spPr>
          <a:xfrm>
            <a:off x="1741551" y="412909"/>
            <a:ext cx="4190463"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Critical とは何を指すか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678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公表</a:t>
            </a:r>
          </a:p>
        </p:txBody>
      </p:sp>
      <p:sp>
        <p:nvSpPr>
          <p:cNvPr id="13" name="TextBox 13"/>
          <p:cNvSpPr txBox="1"/>
          <p:nvPr/>
        </p:nvSpPr>
        <p:spPr>
          <a:xfrm>
            <a:off x="2678811" y="1865471"/>
            <a:ext cx="798135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2026年8月7日（米国現地時間）。Astra は未公開で、まだ評価中のモデル</a:t>
            </a:r>
          </a:p>
        </p:txBody>
      </p:sp>
      <p:sp>
        <p:nvSpPr>
          <p:cNvPr id="14" name="Rectangle 14"/>
          <p:cNvSpPr/>
          <p:nvPr/>
        </p:nvSpPr>
        <p:spPr>
          <a:xfrm>
            <a:off x="609600" y="2171700"/>
            <a:ext cx="10972800" cy="581025"/>
          </a:xfrm>
          <a:prstGeom prst="rect">
            <a:avLst/>
          </a:prstGeom>
          <a:solidFill>
            <a:srgbClr val="F7F9FA"/>
          </a:solidFill>
          <a:ln>
            <a:noFill/>
          </a:ln>
        </p:spPr>
      </p:sp>
      <p:sp>
        <p:nvSpPr>
          <p:cNvPr id="15" name="TextBox 15"/>
          <p:cNvSpPr txBox="1"/>
          <p:nvPr/>
        </p:nvSpPr>
        <p:spPr>
          <a:xfrm>
            <a:off x="773811" y="2370296"/>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止めたもの</a:t>
            </a:r>
          </a:p>
        </p:txBody>
      </p:sp>
      <p:sp>
        <p:nvSpPr>
          <p:cNvPr id="16" name="TextBox 16"/>
          <p:cNvSpPr txBox="1"/>
          <p:nvPr/>
        </p:nvSpPr>
        <p:spPr>
          <a:xfrm>
            <a:off x="2679192" y="2254568"/>
            <a:ext cx="10121551"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要件を満たしていない Astra 関連の社内活動。学習と評価を含むエージェント的な用途すべてに監視</a:t>
            </a:r>
          </a:p>
          <a:p>
            <a:pPr algn="l">
              <a:lnSpc>
                <a:spcPts val="1800"/>
              </a:lnSpc>
            </a:pPr>
            <a:r>
              <a:rPr lang="zh-CN" sz="1350" dirty="0">
                <a:solidFill>
                  <a:srgbClr val="484848"/>
                </a:solidFill>
                <a:latin typeface="Zen Kaku Gothic New"/>
                <a:ea typeface="Zen Kaku Gothic New"/>
                <a:cs typeface="Zen Kaku Gothic New"/>
              </a:rPr>
              <a:t>を適用</a:t>
            </a:r>
          </a:p>
        </p:txBody>
      </p:sp>
      <p:sp>
        <p:nvSpPr>
          <p:cNvPr id="17" name="Rectangle 17"/>
          <p:cNvSpPr/>
          <p:nvPr/>
        </p:nvSpPr>
        <p:spPr>
          <a:xfrm>
            <a:off x="609600" y="2752725"/>
            <a:ext cx="10972800" cy="581025"/>
          </a:xfrm>
          <a:prstGeom prst="rect">
            <a:avLst/>
          </a:prstGeom>
          <a:solidFill>
            <a:srgbClr val="FFFFFF"/>
          </a:solidFill>
          <a:ln>
            <a:noFill/>
          </a:ln>
        </p:spPr>
      </p:sp>
      <p:sp>
        <p:nvSpPr>
          <p:cNvPr id="18" name="TextBox 18"/>
          <p:cNvSpPr txBox="1"/>
          <p:nvPr/>
        </p:nvSpPr>
        <p:spPr>
          <a:xfrm>
            <a:off x="773811" y="295132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判断の根拠</a:t>
            </a:r>
          </a:p>
        </p:txBody>
      </p:sp>
      <p:sp>
        <p:nvSpPr>
          <p:cNvPr id="19" name="TextBox 19"/>
          <p:cNvSpPr txBox="1"/>
          <p:nvPr/>
        </p:nvSpPr>
        <p:spPr>
          <a:xfrm>
            <a:off x="2679192" y="2835592"/>
            <a:ext cx="10266426"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直近数日の内部評価で、エージェント的なコーディングとサイバーセキュリティの能力が大幅に向上。</a:t>
            </a:r>
          </a:p>
          <a:p>
            <a:pPr algn="l">
              <a:lnSpc>
                <a:spcPts val="1800"/>
              </a:lnSpc>
            </a:pPr>
            <a:r>
              <a:rPr lang="zh-CN" sz="1350" dirty="0">
                <a:solidFill>
                  <a:srgbClr val="484848"/>
                </a:solidFill>
                <a:latin typeface="Zen Kaku Gothic New"/>
                <a:ea typeface="Zen Kaku Gothic New"/>
                <a:cs typeface="Zen Kaku Gothic New"/>
              </a:rPr>
              <a:t>外部専門家の評価も踏まえて判断</a:t>
            </a:r>
          </a:p>
        </p:txBody>
      </p:sp>
      <p:sp>
        <p:nvSpPr>
          <p:cNvPr id="20" name="Rectangle 20"/>
          <p:cNvSpPr/>
          <p:nvPr/>
        </p:nvSpPr>
        <p:spPr>
          <a:xfrm>
            <a:off x="609600" y="3333750"/>
            <a:ext cx="10972800" cy="581025"/>
          </a:xfrm>
          <a:prstGeom prst="rect">
            <a:avLst/>
          </a:prstGeom>
          <a:solidFill>
            <a:srgbClr val="F7F9FA"/>
          </a:solidFill>
          <a:ln>
            <a:noFill/>
          </a:ln>
        </p:spPr>
      </p:sp>
      <p:sp>
        <p:nvSpPr>
          <p:cNvPr id="21" name="TextBox 21"/>
          <p:cNvSpPr txBox="1"/>
          <p:nvPr/>
        </p:nvSpPr>
        <p:spPr>
          <a:xfrm>
            <a:off x="773811" y="3532346"/>
            <a:ext cx="174785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Critical の定義</a:t>
            </a:r>
          </a:p>
        </p:txBody>
      </p:sp>
      <p:sp>
        <p:nvSpPr>
          <p:cNvPr id="22" name="TextBox 22"/>
          <p:cNvSpPr txBox="1"/>
          <p:nvPr/>
        </p:nvSpPr>
        <p:spPr>
          <a:xfrm>
            <a:off x="2679192" y="3416618"/>
            <a:ext cx="10043541"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人の介在なしに、実運用中の堅牢なシステムへ実用的なゼロデイのエクスプロイトを作れる。または</a:t>
            </a:r>
          </a:p>
          <a:p>
            <a:pPr algn="l">
              <a:lnSpc>
                <a:spcPts val="1800"/>
              </a:lnSpc>
            </a:pPr>
            <a:r>
              <a:rPr lang="zh-CN" sz="1350" dirty="0">
                <a:solidFill>
                  <a:srgbClr val="484848"/>
                </a:solidFill>
                <a:latin typeface="Zen Kaku Gothic New"/>
                <a:ea typeface="Zen Kaku Gothic New"/>
                <a:cs typeface="Zen Kaku Gothic New"/>
              </a:rPr>
              <a:t>高水準の目標を与えられるだけで新規の攻撃戦略を立案・実行できる</a:t>
            </a:r>
          </a:p>
        </p:txBody>
      </p:sp>
      <p:sp>
        <p:nvSpPr>
          <p:cNvPr id="23" name="Rectangle 23"/>
          <p:cNvSpPr/>
          <p:nvPr/>
        </p:nvSpPr>
        <p:spPr>
          <a:xfrm>
            <a:off x="609600" y="3914775"/>
            <a:ext cx="10972800" cy="581025"/>
          </a:xfrm>
          <a:prstGeom prst="rect">
            <a:avLst/>
          </a:prstGeom>
          <a:solidFill>
            <a:srgbClr val="FFFFFF"/>
          </a:solidFill>
          <a:ln>
            <a:noFill/>
          </a:ln>
        </p:spPr>
      </p:sp>
      <p:sp>
        <p:nvSpPr>
          <p:cNvPr id="24" name="TextBox 24"/>
          <p:cNvSpPr txBox="1"/>
          <p:nvPr/>
        </p:nvSpPr>
        <p:spPr>
          <a:xfrm>
            <a:off x="773811" y="4113371"/>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拠り所</a:t>
            </a:r>
          </a:p>
        </p:txBody>
      </p:sp>
      <p:sp>
        <p:nvSpPr>
          <p:cNvPr id="25" name="TextBox 25"/>
          <p:cNvSpPr txBox="1"/>
          <p:nvPr/>
        </p:nvSpPr>
        <p:spPr>
          <a:xfrm>
            <a:off x="2679192" y="3997642"/>
            <a:ext cx="10288714"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安全指針 Preparedness Framework。初版は2023年12月、現行は2025年4月改定の第2版。Critical 到</a:t>
            </a:r>
          </a:p>
          <a:p>
            <a:pPr algn="l">
              <a:lnSpc>
                <a:spcPts val="1800"/>
              </a:lnSpc>
            </a:pPr>
            <a:r>
              <a:rPr lang="zh-CN" sz="1350" dirty="0">
                <a:solidFill>
                  <a:srgbClr val="484848"/>
                </a:solidFill>
                <a:latin typeface="Zen Kaku Gothic New"/>
                <a:ea typeface="Zen Kaku Gothic New"/>
                <a:cs typeface="Zen Kaku Gothic New"/>
              </a:rPr>
              <a:t>達時はそれ以上の開発を停止すると規定</a:t>
            </a:r>
          </a:p>
        </p:txBody>
      </p:sp>
      <p:sp>
        <p:nvSpPr>
          <p:cNvPr id="26" name="Rectangle 26"/>
          <p:cNvSpPr/>
          <p:nvPr/>
        </p:nvSpPr>
        <p:spPr>
          <a:xfrm>
            <a:off x="609600" y="4495800"/>
            <a:ext cx="10972800" cy="419100"/>
          </a:xfrm>
          <a:prstGeom prst="rect">
            <a:avLst/>
          </a:prstGeom>
          <a:solidFill>
            <a:srgbClr val="F7F9FA"/>
          </a:solidFill>
          <a:ln>
            <a:noFill/>
          </a:ln>
        </p:spPr>
      </p:sp>
      <p:sp>
        <p:nvSpPr>
          <p:cNvPr id="27" name="TextBox 27"/>
          <p:cNvSpPr txBox="1"/>
          <p:nvPr/>
        </p:nvSpPr>
        <p:spPr>
          <a:xfrm>
            <a:off x="773811" y="46086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今後</a:t>
            </a:r>
          </a:p>
        </p:txBody>
      </p:sp>
      <p:sp>
        <p:nvSpPr>
          <p:cNvPr id="28" name="TextBox 28"/>
          <p:cNvSpPr txBox="1"/>
          <p:nvPr/>
        </p:nvSpPr>
        <p:spPr>
          <a:xfrm>
            <a:off x="2678811" y="4608671"/>
            <a:ext cx="1011107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より厳しいセキュリティ管理の導入と、政府機関や一部のAI安全組織との協力検証を予定</a:t>
            </a:r>
          </a:p>
        </p:txBody>
      </p:sp>
      <p:sp>
        <p:nvSpPr>
          <p:cNvPr id="29" name="Line 29"/>
          <p:cNvSpPr/>
          <p:nvPr/>
        </p:nvSpPr>
        <p:spPr>
          <a:xfrm>
            <a:off x="2514600" y="1752600"/>
            <a:ext cx="9525" cy="3162300"/>
          </a:xfrm>
          <a:custGeom>
            <a:avLst/>
            <a:gdLst/>
            <a:ahLst/>
            <a:cxnLst/>
            <a:rect l="l" t="t" r="r" b="b"/>
            <a:pathLst>
              <a:path w="9525" h="3162300">
                <a:moveTo>
                  <a:pt x="0" y="0"/>
                </a:moveTo>
                <a:lnTo>
                  <a:pt x="0" y="3162300"/>
                </a:lnTo>
              </a:path>
            </a:pathLst>
          </a:custGeom>
          <a:noFill/>
          <a:ln w="9525">
            <a:solidFill>
              <a:srgbClr val="E3E7EA"/>
            </a:solidFill>
          </a:ln>
        </p:spPr>
      </p:sp>
      <p:sp>
        <p:nvSpPr>
          <p:cNvPr id="30" name="Rectangle 30"/>
          <p:cNvSpPr/>
          <p:nvPr/>
        </p:nvSpPr>
        <p:spPr>
          <a:xfrm>
            <a:off x="609600" y="1752600"/>
            <a:ext cx="10972800" cy="3162300"/>
          </a:xfrm>
          <a:prstGeom prst="rect">
            <a:avLst/>
          </a:prstGeom>
          <a:noFill/>
          <a:ln w="9525">
            <a:solidFill>
              <a:srgbClr val="E3E7EA"/>
            </a:solidFill>
          </a:ln>
        </p:spPr>
      </p:sp>
      <p:sp>
        <p:nvSpPr>
          <p:cNvPr id="31" name="TextBox 3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2" name="TextBox 32"/>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35</a:t>
            </a:r>
          </a:p>
        </p:txBody>
      </p:sp>
    </p:spTree>
  </p:cSld>
  <p:clrMapOvr>
    <a:masterClrMapping/>
  </p:clrMapOvr>
  <p:transition xmlns:p14="http://schemas.microsoft.com/office/powerpoint/2010/main" p14:dur="400">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10</a:t>
            </a:r>
          </a:p>
        </p:txBody>
      </p:sp>
      <p:sp>
        <p:nvSpPr>
          <p:cNvPr id="6" name="TextBox 6"/>
          <p:cNvSpPr txBox="1"/>
          <p:nvPr/>
        </p:nvSpPr>
        <p:spPr>
          <a:xfrm>
            <a:off x="1741551" y="412909"/>
            <a:ext cx="492371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止める仕組みが初めて動いた</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276350"/>
            <a:ext cx="76200" cy="1276350"/>
          </a:xfrm>
          <a:prstGeom prst="rect">
            <a:avLst/>
          </a:prstGeom>
          <a:solidFill>
            <a:srgbClr val="47BCC6"/>
          </a:solidFill>
          <a:ln>
            <a:noFill/>
          </a:ln>
        </p:spPr>
      </p:sp>
      <p:sp>
        <p:nvSpPr>
          <p:cNvPr id="9" name="TextBox 9"/>
          <p:cNvSpPr txBox="1"/>
          <p:nvPr/>
        </p:nvSpPr>
        <p:spPr>
          <a:xfrm>
            <a:off x="976122" y="1406842"/>
            <a:ext cx="7270218"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Preparedness Framework が、</a:t>
            </a:r>
          </a:p>
        </p:txBody>
      </p:sp>
      <p:sp>
        <p:nvSpPr>
          <p:cNvPr id="10" name="TextBox 10"/>
          <p:cNvSpPr txBox="1"/>
          <p:nvPr/>
        </p:nvSpPr>
        <p:spPr>
          <a:xfrm>
            <a:off x="976122" y="1959292"/>
            <a:ext cx="6451759" cy="557403"/>
          </a:xfrm>
          <a:prstGeom prst="rect">
            <a:avLst/>
          </a:prstGeom>
          <a:noFill/>
          <a:ln>
            <a:noFill/>
          </a:ln>
        </p:spPr>
        <p:txBody>
          <a:bodyPr wrap="none" lIns="0" tIns="0" rIns="0" bIns="0" anchor="t" anchorCtr="0">
            <a:spAutoFit/>
          </a:bodyPr>
          <a:lstStyle/>
          <a:p>
            <a:pPr algn="l"/>
            <a:r>
              <a:rPr lang="zh-CN" sz="2850" b="1" dirty="0">
                <a:solidFill>
                  <a:srgbClr val="264DBF"/>
                </a:solidFill>
                <a:latin typeface="Zen Kaku Gothic New"/>
                <a:ea typeface="Zen Kaku Gothic New"/>
                <a:cs typeface="Zen Kaku Gothic New"/>
              </a:rPr>
              <a:t>初めて実際に発動</a:t>
            </a:r>
            <a:r>
              <a:rPr lang="zh-CN" sz="2850" b="1" dirty="0">
                <a:solidFill>
                  <a:srgbClr val="000000"/>
                </a:solidFill>
                <a:latin typeface="Zen Kaku Gothic New"/>
                <a:ea typeface="Zen Kaku Gothic New"/>
                <a:cs typeface="Zen Kaku Gothic New"/>
              </a:rPr>
              <a:t>しました。</a:t>
            </a:r>
          </a:p>
        </p:txBody>
      </p:sp>
      <p:sp>
        <p:nvSpPr>
          <p:cNvPr id="11" name="TextBox 11"/>
          <p:cNvSpPr txBox="1"/>
          <p:nvPr/>
        </p:nvSpPr>
        <p:spPr>
          <a:xfrm>
            <a:off x="1001649" y="2820829"/>
            <a:ext cx="9923240" cy="15272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NEWS 17 は、評価中のモデルが試験環境を抜け出して他社に侵入した事故でした。今</a:t>
            </a:r>
          </a:p>
          <a:p>
            <a:pPr algn="l">
              <a:lnSpc>
                <a:spcPts val="2400"/>
              </a:lnSpc>
            </a:pPr>
            <a:r>
              <a:rPr lang="zh-CN" sz="1580" dirty="0">
                <a:solidFill>
                  <a:srgbClr val="484848"/>
                </a:solidFill>
                <a:latin typeface="Zen Kaku Gothic New"/>
                <a:ea typeface="Zen Kaku Gothic New"/>
                <a:cs typeface="Zen Kaku Gothic New"/>
              </a:rPr>
              <a:t>回は同じ会社が同じ枠組みを使って、出す前に自分で止めています。NEWS 15 で</a:t>
            </a:r>
          </a:p>
          <a:p>
            <a:pPr algn="l">
              <a:lnSpc>
                <a:spcPts val="2400"/>
              </a:lnSpc>
            </a:pPr>
            <a:r>
              <a:rPr lang="zh-CN" sz="1580" dirty="0">
                <a:solidFill>
                  <a:srgbClr val="484848"/>
                </a:solidFill>
                <a:latin typeface="Zen Kaku Gothic New"/>
                <a:ea typeface="Zen Kaku Gothic New"/>
                <a:cs typeface="Zen Kaku Gothic New"/>
              </a:rPr>
              <a:t>アルトマン氏が口にした「ペースを調整する」が、社内の運用として形になった最初</a:t>
            </a:r>
          </a:p>
          <a:p>
            <a:pPr algn="l">
              <a:lnSpc>
                <a:spcPts val="2400"/>
              </a:lnSpc>
            </a:pPr>
            <a:r>
              <a:rPr lang="zh-CN" sz="1580" dirty="0">
                <a:solidFill>
                  <a:srgbClr val="484848"/>
                </a:solidFill>
                <a:latin typeface="Zen Kaku Gothic New"/>
                <a:ea typeface="Zen Kaku Gothic New"/>
                <a:cs typeface="Zen Kaku Gothic New"/>
              </a:rPr>
              <a:t>の例です。ただし Astra が危険だと確定したわけではありません。Critical に相当</a:t>
            </a:r>
          </a:p>
          <a:p>
            <a:pPr algn="l">
              <a:lnSpc>
                <a:spcPts val="2400"/>
              </a:lnSpc>
            </a:pPr>
            <a:r>
              <a:rPr lang="zh-CN" sz="1580" dirty="0">
                <a:solidFill>
                  <a:srgbClr val="484848"/>
                </a:solidFill>
                <a:latin typeface="Zen Kaku Gothic New"/>
                <a:ea typeface="Zen Kaku Gothic New"/>
                <a:cs typeface="Zen Kaku Gothic New"/>
              </a:rPr>
              <a:t>する可能性を否定できない、という段階での予防措置です。</a:t>
            </a:r>
          </a:p>
        </p:txBody>
      </p:sp>
      <p:sp>
        <p:nvSpPr>
          <p:cNvPr id="12" name="Rectangle 12"/>
          <p:cNvSpPr/>
          <p:nvPr/>
        </p:nvSpPr>
        <p:spPr>
          <a:xfrm>
            <a:off x="609600" y="4552950"/>
            <a:ext cx="10972800" cy="990600"/>
          </a:xfrm>
          <a:prstGeom prst="roundRect">
            <a:avLst>
              <a:gd name="adj" fmla="val 5769"/>
            </a:avLst>
          </a:prstGeom>
          <a:solidFill>
            <a:srgbClr val="EEF6F7"/>
          </a:solidFill>
          <a:ln>
            <a:noFill/>
          </a:ln>
        </p:spPr>
      </p:sp>
      <p:sp>
        <p:nvSpPr>
          <p:cNvPr id="13" name="Rectangle 13"/>
          <p:cNvSpPr/>
          <p:nvPr/>
        </p:nvSpPr>
        <p:spPr>
          <a:xfrm>
            <a:off x="609600" y="4552950"/>
            <a:ext cx="47625" cy="990600"/>
          </a:xfrm>
          <a:prstGeom prst="rect">
            <a:avLst/>
          </a:prstGeom>
          <a:solidFill>
            <a:srgbClr val="264DBF"/>
          </a:solidFill>
          <a:ln>
            <a:noFill/>
          </a:ln>
        </p:spPr>
      </p:sp>
      <p:sp>
        <p:nvSpPr>
          <p:cNvPr id="14" name="TextBox 14"/>
          <p:cNvSpPr txBox="1"/>
          <p:nvPr/>
        </p:nvSpPr>
        <p:spPr>
          <a:xfrm>
            <a:off x="811530" y="46577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自社で見るなら</a:t>
            </a:r>
          </a:p>
        </p:txBody>
      </p:sp>
      <p:sp>
        <p:nvSpPr>
          <p:cNvPr id="15" name="TextBox 15"/>
          <p:cNvSpPr txBox="1"/>
          <p:nvPr/>
        </p:nvSpPr>
        <p:spPr>
          <a:xfrm>
            <a:off x="811911" y="493252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能力が上がったことを検知して自動で権限を絞る手順が、開発の中に用意されているか。外部の</a:t>
            </a:r>
          </a:p>
          <a:p>
            <a:pPr algn="l">
              <a:lnSpc>
                <a:spcPts val="2100"/>
              </a:lnSpc>
            </a:pPr>
            <a:r>
              <a:rPr lang="zh-CN" sz="1420" dirty="0">
                <a:solidFill>
                  <a:srgbClr val="000000"/>
                </a:solidFill>
                <a:latin typeface="Zen Kaku Gothic New"/>
                <a:ea typeface="Zen Kaku Gothic New"/>
                <a:cs typeface="Zen Kaku Gothic New"/>
              </a:rPr>
              <a:t>評価者を入れる先を決めてあるか。この2つが今回の実務的な論点です。</a:t>
            </a:r>
          </a:p>
        </p:txBody>
      </p:sp>
      <p:sp>
        <p:nvSpPr>
          <p:cNvPr id="16" name="TextBox 16"/>
          <p:cNvSpPr txBox="1"/>
          <p:nvPr/>
        </p:nvSpPr>
        <p:spPr>
          <a:xfrm>
            <a:off x="602361" y="5637371"/>
            <a:ext cx="1041330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openai.com/index/preparedness-framework、mynavi.jp、innovatopia.jp（2026年8月）</a:t>
            </a:r>
          </a:p>
        </p:txBody>
      </p:sp>
      <p:sp>
        <p:nvSpPr>
          <p:cNvPr id="17" name="TextBox 1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8" name="TextBox 1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36</a:t>
            </a:r>
          </a:p>
        </p:txBody>
      </p:sp>
    </p:spTree>
  </p:cSld>
  <p:clrMapOvr>
    <a:masterClrMapping/>
  </p:clrMapOvr>
  <p:transition xmlns:p14="http://schemas.microsoft.com/office/powerpoint/2010/main" p14:dur="400">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11</a:t>
            </a:r>
          </a:p>
        </p:txBody>
      </p:sp>
      <p:sp>
        <p:nvSpPr>
          <p:cNvPr id="6" name="TextBox 6"/>
          <p:cNvSpPr txBox="1"/>
          <p:nvPr/>
        </p:nvSpPr>
        <p:spPr>
          <a:xfrm>
            <a:off x="1988820" y="404812"/>
            <a:ext cx="7043738"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「声」の無断利用に民事責任の解釈指針</a:t>
            </a:r>
          </a:p>
        </p:txBody>
      </p:sp>
      <p:sp>
        <p:nvSpPr>
          <p:cNvPr id="7" name="TextBox 7"/>
          <p:cNvSpPr txBox="1"/>
          <p:nvPr/>
        </p:nvSpPr>
        <p:spPr>
          <a:xfrm>
            <a:off x="601980" y="904875"/>
            <a:ext cx="2667572"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法務省 | 2026年8月7日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419588"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声がパブリシティ権の保護対象に含まれると、公的な文書ではっきり書かれま</a:t>
            </a:r>
          </a:p>
          <a:p>
            <a:pPr algn="l">
              <a:lnSpc>
                <a:spcPts val="2700"/>
              </a:lnSpc>
            </a:pPr>
            <a:r>
              <a:rPr lang="zh-CN" sz="1800" dirty="0">
                <a:solidFill>
                  <a:srgbClr val="000000"/>
                </a:solidFill>
                <a:latin typeface="Zen Kaku Gothic New"/>
                <a:ea typeface="Zen Kaku Gothic New"/>
                <a:cs typeface="Zen Kaku Gothic New"/>
              </a:rPr>
              <a:t>した。</a:t>
            </a:r>
          </a:p>
        </p:txBody>
      </p:sp>
      <p:sp>
        <p:nvSpPr>
          <p:cNvPr id="10" name="Rectangle 10"/>
          <p:cNvSpPr/>
          <p:nvPr/>
        </p:nvSpPr>
        <p:spPr>
          <a:xfrm>
            <a:off x="3867150" y="2590800"/>
            <a:ext cx="4581525" cy="3581400"/>
          </a:xfrm>
          <a:prstGeom prst="roundRect">
            <a:avLst>
              <a:gd name="adj" fmla="val 2660"/>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810000" y="2533650"/>
            <a:ext cx="4581525" cy="3581400"/>
          </a:xfrm>
          <a:prstGeom prst="rect">
            <a:avLst/>
          </a:prstGeom>
        </p:spPr>
      </p:pic>
      <p:sp>
        <p:nvSpPr>
          <p:cNvPr id="12" name="Rectangle 12"/>
          <p:cNvSpPr/>
          <p:nvPr/>
        </p:nvSpPr>
        <p:spPr>
          <a:xfrm>
            <a:off x="3810000" y="2533650"/>
            <a:ext cx="4581525" cy="3581400"/>
          </a:xfrm>
          <a:prstGeom prst="roundRect">
            <a:avLst>
              <a:gd name="adj" fmla="val 2660"/>
            </a:avLst>
          </a:prstGeom>
          <a:noFill/>
          <a:ln w="14288">
            <a:solidFill>
              <a:srgbClr val="E3E7EA"/>
            </a:solidFill>
          </a:ln>
        </p:spPr>
      </p:sp>
      <p:sp>
        <p:nvSpPr>
          <p:cNvPr id="13" name="TextBox 13"/>
          <p:cNvSpPr txBox="1"/>
          <p:nvPr/>
        </p:nvSpPr>
        <p:spPr>
          <a:xfrm>
            <a:off x="602361" y="6208871"/>
            <a:ext cx="1075555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moj.go.jp/MINJI/minji07_00400.html、itmedia.co.jp/news/article/2608/07/2000000454/</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37</a:t>
            </a:r>
          </a:p>
        </p:txBody>
      </p:sp>
    </p:spTree>
  </p:cSld>
  <p:clrMapOvr>
    <a:masterClrMapping/>
  </p:clrMapOvr>
  <p:transition xmlns:p14="http://schemas.microsoft.com/office/powerpoint/2010/main" p14:dur="400">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11</a:t>
            </a:r>
          </a:p>
        </p:txBody>
      </p:sp>
      <p:sp>
        <p:nvSpPr>
          <p:cNvPr id="6" name="TextBox 6"/>
          <p:cNvSpPr txBox="1"/>
          <p:nvPr/>
        </p:nvSpPr>
        <p:spPr>
          <a:xfrm>
            <a:off x="1741551" y="4129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どこから侵害になるか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869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声の位置づけ</a:t>
            </a:r>
          </a:p>
        </p:txBody>
      </p:sp>
      <p:sp>
        <p:nvSpPr>
          <p:cNvPr id="13" name="TextBox 13"/>
          <p:cNvSpPr txBox="1"/>
          <p:nvPr/>
        </p:nvSpPr>
        <p:spPr>
          <a:xfrm>
            <a:off x="2869311" y="1865471"/>
            <a:ext cx="683723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肖像や氏名と同じく「人物識別情報であり、個人の人格の象徴」</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保護される権利</a:t>
            </a:r>
          </a:p>
        </p:txBody>
      </p:sp>
      <p:sp>
        <p:nvSpPr>
          <p:cNvPr id="16" name="TextBox 16"/>
          <p:cNvSpPr txBox="1"/>
          <p:nvPr/>
        </p:nvSpPr>
        <p:spPr>
          <a:xfrm>
            <a:off x="2869311" y="2284571"/>
            <a:ext cx="103662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顧客吸引力を独占的に利用できるパブリシティ権と、人格権に由来するみだりに利用されない権利</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侵害になりうる例</a:t>
            </a:r>
          </a:p>
        </p:txBody>
      </p:sp>
      <p:sp>
        <p:nvSpPr>
          <p:cNvPr id="19" name="TextBox 19"/>
          <p:cNvSpPr txBox="1"/>
          <p:nvPr/>
        </p:nvSpPr>
        <p:spPr>
          <a:xfrm>
            <a:off x="2869311" y="2703671"/>
            <a:ext cx="8084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声優が演じるキャラクターの歌唱動画を生成AIで作り、収益を得た場合</a:t>
            </a:r>
          </a:p>
        </p:txBody>
      </p:sp>
      <p:sp>
        <p:nvSpPr>
          <p:cNvPr id="20" name="Rectangle 20"/>
          <p:cNvSpPr/>
          <p:nvPr/>
        </p:nvSpPr>
        <p:spPr>
          <a:xfrm>
            <a:off x="609600" y="3009900"/>
            <a:ext cx="10972800" cy="581025"/>
          </a:xfrm>
          <a:prstGeom prst="rect">
            <a:avLst/>
          </a:prstGeom>
          <a:solidFill>
            <a:srgbClr val="F7F9FA"/>
          </a:solidFill>
          <a:ln>
            <a:noFill/>
          </a:ln>
        </p:spPr>
      </p:sp>
      <p:sp>
        <p:nvSpPr>
          <p:cNvPr id="21" name="TextBox 21"/>
          <p:cNvSpPr txBox="1"/>
          <p:nvPr/>
        </p:nvSpPr>
        <p:spPr>
          <a:xfrm>
            <a:off x="773811" y="3208496"/>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収益がなくても</a:t>
            </a:r>
          </a:p>
        </p:txBody>
      </p:sp>
      <p:sp>
        <p:nvSpPr>
          <p:cNvPr id="22" name="TextBox 22"/>
          <p:cNvSpPr txBox="1"/>
          <p:nvPr/>
        </p:nvSpPr>
        <p:spPr>
          <a:xfrm>
            <a:off x="2869692" y="3092768"/>
            <a:ext cx="9820656"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もっぱら声の顧客吸引力を利用して閲覧数を稼ぎ、声優らに営業上の不利益を与えれば侵害の可能</a:t>
            </a:r>
          </a:p>
          <a:p>
            <a:pPr algn="l">
              <a:lnSpc>
                <a:spcPts val="1800"/>
              </a:lnSpc>
            </a:pPr>
            <a:r>
              <a:rPr lang="zh-CN" sz="1350" dirty="0">
                <a:solidFill>
                  <a:srgbClr val="484848"/>
                </a:solidFill>
                <a:latin typeface="Zen Kaku Gothic New"/>
                <a:ea typeface="Zen Kaku Gothic New"/>
                <a:cs typeface="Zen Kaku Gothic New"/>
              </a:rPr>
              <a:t>性</a:t>
            </a:r>
          </a:p>
        </p:txBody>
      </p:sp>
      <p:sp>
        <p:nvSpPr>
          <p:cNvPr id="23" name="Rectangle 23"/>
          <p:cNvSpPr/>
          <p:nvPr/>
        </p:nvSpPr>
        <p:spPr>
          <a:xfrm>
            <a:off x="609600" y="3590925"/>
            <a:ext cx="10972800" cy="581025"/>
          </a:xfrm>
          <a:prstGeom prst="rect">
            <a:avLst/>
          </a:prstGeom>
          <a:solidFill>
            <a:srgbClr val="FFFFFF"/>
          </a:solidFill>
          <a:ln>
            <a:noFill/>
          </a:ln>
        </p:spPr>
      </p:sp>
      <p:sp>
        <p:nvSpPr>
          <p:cNvPr id="24" name="TextBox 24"/>
          <p:cNvSpPr txBox="1"/>
          <p:nvPr/>
        </p:nvSpPr>
        <p:spPr>
          <a:xfrm>
            <a:off x="774192" y="3673792"/>
            <a:ext cx="2119979" cy="492633"/>
          </a:xfrm>
          <a:prstGeom prst="rect">
            <a:avLst/>
          </a:prstGeom>
          <a:noFill/>
          <a:ln>
            <a:noFill/>
          </a:ln>
        </p:spPr>
        <p:txBody>
          <a:bodyPr wrap="square" lIns="0" tIns="0" rIns="0" bIns="0" anchor="t" anchorCtr="0"/>
          <a:lstStyle/>
          <a:p>
            <a:pPr algn="l">
              <a:lnSpc>
                <a:spcPts val="1800"/>
              </a:lnSpc>
            </a:pPr>
            <a:r>
              <a:rPr lang="zh-CN" sz="1350" b="1" dirty="0">
                <a:solidFill>
                  <a:srgbClr val="000000"/>
                </a:solidFill>
                <a:latin typeface="Zen Kaku Gothic New"/>
                <a:ea typeface="Zen Kaku Gothic New"/>
                <a:cs typeface="Zen Kaku Gothic New"/>
              </a:rPr>
              <a:t>原則として当たらな</a:t>
            </a:r>
          </a:p>
          <a:p>
            <a:pPr algn="l">
              <a:lnSpc>
                <a:spcPts val="1800"/>
              </a:lnSpc>
            </a:pPr>
            <a:r>
              <a:rPr lang="zh-CN" sz="1350" b="1" dirty="0">
                <a:solidFill>
                  <a:srgbClr val="000000"/>
                </a:solidFill>
                <a:latin typeface="Zen Kaku Gothic New"/>
                <a:ea typeface="Zen Kaku Gothic New"/>
                <a:cs typeface="Zen Kaku Gothic New"/>
              </a:rPr>
              <a:t>いもの</a:t>
            </a:r>
          </a:p>
        </p:txBody>
      </p:sp>
      <p:sp>
        <p:nvSpPr>
          <p:cNvPr id="25" name="TextBox 25"/>
          <p:cNvSpPr txBox="1"/>
          <p:nvPr/>
        </p:nvSpPr>
        <p:spPr>
          <a:xfrm>
            <a:off x="2869311" y="3789521"/>
            <a:ext cx="18966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ものまね、声まね</a:t>
            </a:r>
          </a:p>
        </p:txBody>
      </p:sp>
      <p:sp>
        <p:nvSpPr>
          <p:cNvPr id="26" name="Rectangle 26"/>
          <p:cNvSpPr/>
          <p:nvPr/>
        </p:nvSpPr>
        <p:spPr>
          <a:xfrm>
            <a:off x="609600" y="4171950"/>
            <a:ext cx="10972800" cy="419100"/>
          </a:xfrm>
          <a:prstGeom prst="rect">
            <a:avLst/>
          </a:prstGeom>
          <a:solidFill>
            <a:srgbClr val="F7F9FA"/>
          </a:solidFill>
          <a:ln>
            <a:noFill/>
          </a:ln>
        </p:spPr>
      </p:sp>
      <p:sp>
        <p:nvSpPr>
          <p:cNvPr id="27" name="TextBox 27"/>
          <p:cNvSpPr txBox="1"/>
          <p:nvPr/>
        </p:nvSpPr>
        <p:spPr>
          <a:xfrm>
            <a:off x="773811" y="428482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注意を促す相手</a:t>
            </a:r>
          </a:p>
        </p:txBody>
      </p:sp>
      <p:sp>
        <p:nvSpPr>
          <p:cNvPr id="28" name="TextBox 28"/>
          <p:cNvSpPr txBox="1"/>
          <p:nvPr/>
        </p:nvSpPr>
        <p:spPr>
          <a:xfrm>
            <a:off x="2869311" y="4284821"/>
            <a:ext cx="580386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生成AIサービスの提供事業者と、その利用者の双方</a:t>
            </a:r>
          </a:p>
        </p:txBody>
      </p:sp>
      <p:sp>
        <p:nvSpPr>
          <p:cNvPr id="29" name="Line 29"/>
          <p:cNvSpPr/>
          <p:nvPr/>
        </p:nvSpPr>
        <p:spPr>
          <a:xfrm>
            <a:off x="2705100" y="1752600"/>
            <a:ext cx="9525" cy="2838450"/>
          </a:xfrm>
          <a:custGeom>
            <a:avLst/>
            <a:gdLst/>
            <a:ahLst/>
            <a:cxnLst/>
            <a:rect l="l" t="t" r="r" b="b"/>
            <a:pathLst>
              <a:path w="9525" h="2838450">
                <a:moveTo>
                  <a:pt x="0" y="0"/>
                </a:moveTo>
                <a:lnTo>
                  <a:pt x="0" y="2838450"/>
                </a:lnTo>
              </a:path>
            </a:pathLst>
          </a:custGeom>
          <a:noFill/>
          <a:ln w="9525">
            <a:solidFill>
              <a:srgbClr val="E3E7EA"/>
            </a:solidFill>
          </a:ln>
        </p:spPr>
      </p:sp>
      <p:sp>
        <p:nvSpPr>
          <p:cNvPr id="30" name="Rectangle 30"/>
          <p:cNvSpPr/>
          <p:nvPr/>
        </p:nvSpPr>
        <p:spPr>
          <a:xfrm>
            <a:off x="609600" y="1752600"/>
            <a:ext cx="10972800" cy="2838450"/>
          </a:xfrm>
          <a:prstGeom prst="rect">
            <a:avLst/>
          </a:prstGeom>
          <a:noFill/>
          <a:ln w="9525">
            <a:solidFill>
              <a:srgbClr val="E3E7EA"/>
            </a:solidFill>
          </a:ln>
        </p:spPr>
      </p:sp>
      <p:sp>
        <p:nvSpPr>
          <p:cNvPr id="31" name="Rectangle 31"/>
          <p:cNvSpPr/>
          <p:nvPr/>
        </p:nvSpPr>
        <p:spPr>
          <a:xfrm>
            <a:off x="609600" y="4762500"/>
            <a:ext cx="10972800" cy="990600"/>
          </a:xfrm>
          <a:prstGeom prst="roundRect">
            <a:avLst>
              <a:gd name="adj" fmla="val 5769"/>
            </a:avLst>
          </a:prstGeom>
          <a:solidFill>
            <a:srgbClr val="EEF6F7"/>
          </a:solidFill>
          <a:ln>
            <a:noFill/>
          </a:ln>
        </p:spPr>
      </p:sp>
      <p:sp>
        <p:nvSpPr>
          <p:cNvPr id="32" name="Rectangle 32"/>
          <p:cNvSpPr/>
          <p:nvPr/>
        </p:nvSpPr>
        <p:spPr>
          <a:xfrm>
            <a:off x="609600" y="4762500"/>
            <a:ext cx="47625" cy="990600"/>
          </a:xfrm>
          <a:prstGeom prst="rect">
            <a:avLst/>
          </a:prstGeom>
          <a:solidFill>
            <a:srgbClr val="264DBF"/>
          </a:solidFill>
          <a:ln>
            <a:noFill/>
          </a:ln>
        </p:spPr>
      </p:sp>
      <p:sp>
        <p:nvSpPr>
          <p:cNvPr id="33" name="TextBox 33"/>
          <p:cNvSpPr txBox="1"/>
          <p:nvPr/>
        </p:nvSpPr>
        <p:spPr>
          <a:xfrm>
            <a:off x="811530" y="486727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514207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肖像や氏名には最高裁の判例がありましたが、声は違法性の線引きが曖昧なままでした。読み上</a:t>
            </a:r>
          </a:p>
          <a:p>
            <a:pPr algn="l">
              <a:lnSpc>
                <a:spcPts val="2100"/>
              </a:lnSpc>
            </a:pPr>
            <a:r>
              <a:rPr lang="zh-CN" sz="1420" dirty="0">
                <a:solidFill>
                  <a:srgbClr val="000000"/>
                </a:solidFill>
                <a:latin typeface="Zen Kaku Gothic New"/>
                <a:ea typeface="Zen Kaku Gothic New"/>
                <a:cs typeface="Zen Kaku Gothic New"/>
              </a:rPr>
              <a:t>げやAIカバーを扱うなら、素材の由来と用途を記録に残す運用が要ります。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38</a:t>
            </a:r>
          </a:p>
        </p:txBody>
      </p:sp>
    </p:spTree>
  </p:cSld>
  <p:clrMapOvr>
    <a:masterClrMapping/>
  </p:clrMapOvr>
  <p:transition xmlns:p14="http://schemas.microsoft.com/office/powerpoint/2010/main" p14:dur="400">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12</a:t>
            </a:r>
          </a:p>
        </p:txBody>
      </p:sp>
      <p:sp>
        <p:nvSpPr>
          <p:cNvPr id="6" name="TextBox 6"/>
          <p:cNvSpPr txBox="1"/>
          <p:nvPr/>
        </p:nvSpPr>
        <p:spPr>
          <a:xfrm>
            <a:off x="1988820" y="404812"/>
            <a:ext cx="8591931"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AIガバナンス第三者認証「C認証」の運用開始</a:t>
            </a:r>
          </a:p>
        </p:txBody>
      </p:sp>
      <p:sp>
        <p:nvSpPr>
          <p:cNvPr id="7" name="TextBox 7"/>
          <p:cNvSpPr txBox="1"/>
          <p:nvPr/>
        </p:nvSpPr>
        <p:spPr>
          <a:xfrm>
            <a:off x="601980" y="904875"/>
            <a:ext cx="5267897"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日本ディープラーニング協会 | 2026年8月4日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1491722"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AIの使い方そのものを第三者が審査する認証制度が、国内に立ち上がりました。</a:t>
            </a:r>
          </a:p>
        </p:txBody>
      </p:sp>
      <p:sp>
        <p:nvSpPr>
          <p:cNvPr id="10" name="Rectangle 10"/>
          <p:cNvSpPr/>
          <p:nvPr/>
        </p:nvSpPr>
        <p:spPr>
          <a:xfrm>
            <a:off x="1981200" y="2247900"/>
            <a:ext cx="8343900"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1926431" y="2190750"/>
            <a:ext cx="8339138" cy="3924300"/>
          </a:xfrm>
          <a:prstGeom prst="rect">
            <a:avLst/>
          </a:prstGeom>
        </p:spPr>
      </p:pic>
      <p:sp>
        <p:nvSpPr>
          <p:cNvPr id="12" name="Rectangle 12"/>
          <p:cNvSpPr/>
          <p:nvPr/>
        </p:nvSpPr>
        <p:spPr>
          <a:xfrm>
            <a:off x="1924050" y="2190750"/>
            <a:ext cx="8343900" cy="3924300"/>
          </a:xfrm>
          <a:prstGeom prst="roundRect">
            <a:avLst>
              <a:gd name="adj" fmla="val 2427"/>
            </a:avLst>
          </a:prstGeom>
          <a:noFill/>
          <a:ln w="14288">
            <a:solidFill>
              <a:srgbClr val="E3E7EA"/>
            </a:solidFill>
          </a:ln>
        </p:spPr>
      </p:sp>
      <p:sp>
        <p:nvSpPr>
          <p:cNvPr id="13" name="TextBox 13"/>
          <p:cNvSpPr txBox="1"/>
          <p:nvPr/>
        </p:nvSpPr>
        <p:spPr>
          <a:xfrm>
            <a:off x="602361" y="6208871"/>
            <a:ext cx="384933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jdla.org/news/20260804001/</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39</a:t>
            </a:r>
          </a:p>
        </p:txBody>
      </p:sp>
    </p:spTree>
  </p:cSld>
  <p:clrMapOvr>
    <a:masterClrMapping/>
  </p:clrMapOvr>
  <p:transition xmlns:p14="http://schemas.microsoft.com/office/powerpoint/2010/main" p14:dur="400">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12</a:t>
            </a:r>
          </a:p>
        </p:txBody>
      </p:sp>
      <p:sp>
        <p:nvSpPr>
          <p:cNvPr id="6" name="TextBox 6"/>
          <p:cNvSpPr txBox="1"/>
          <p:nvPr/>
        </p:nvSpPr>
        <p:spPr>
          <a:xfrm>
            <a:off x="1741551" y="4129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何を審査するのか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488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名称</a:t>
            </a:r>
          </a:p>
        </p:txBody>
      </p:sp>
      <p:sp>
        <p:nvSpPr>
          <p:cNvPr id="13" name="TextBox 13"/>
          <p:cNvSpPr txBox="1"/>
          <p:nvPr/>
        </p:nvSpPr>
        <p:spPr>
          <a:xfrm>
            <a:off x="2488311" y="1865471"/>
            <a:ext cx="488777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C認証（AI Governance Core Certification）</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受付開始</a:t>
            </a:r>
          </a:p>
        </p:txBody>
      </p:sp>
      <p:sp>
        <p:nvSpPr>
          <p:cNvPr id="16" name="TextBox 16"/>
          <p:cNvSpPr txBox="1"/>
          <p:nvPr/>
        </p:nvSpPr>
        <p:spPr>
          <a:xfrm>
            <a:off x="2488311" y="2284571"/>
            <a:ext cx="431987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2026年8月4日から一般申請の受付を開始</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審査の単位</a:t>
            </a:r>
          </a:p>
        </p:txBody>
      </p:sp>
      <p:sp>
        <p:nvSpPr>
          <p:cNvPr id="19" name="TextBox 19"/>
          <p:cNvSpPr txBox="1"/>
          <p:nvPr/>
        </p:nvSpPr>
        <p:spPr>
          <a:xfrm>
            <a:off x="2488311" y="2703671"/>
            <a:ext cx="909761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法人単位。AIを安全かつ適切に管理・利活用するための組織体制と運用の仕組み</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審査項目</a:t>
            </a:r>
          </a:p>
        </p:txBody>
      </p:sp>
      <p:sp>
        <p:nvSpPr>
          <p:cNvPr id="22" name="TextBox 22"/>
          <p:cNvSpPr txBox="1"/>
          <p:nvPr/>
        </p:nvSpPr>
        <p:spPr>
          <a:xfrm>
            <a:off x="2488311" y="3122771"/>
            <a:ext cx="96043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利用AIの把握、リスク対応組織の設置、リスクアセスメントの実施、リスクへの対応</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有効期間</a:t>
            </a:r>
          </a:p>
        </p:txBody>
      </p:sp>
      <p:sp>
        <p:nvSpPr>
          <p:cNvPr id="25" name="TextBox 25"/>
          <p:cNvSpPr txBox="1"/>
          <p:nvPr/>
        </p:nvSpPr>
        <p:spPr>
          <a:xfrm>
            <a:off x="2488311" y="3541871"/>
            <a:ext cx="6144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2年間</a:t>
            </a:r>
          </a:p>
        </p:txBody>
      </p:sp>
      <p:sp>
        <p:nvSpPr>
          <p:cNvPr id="26" name="Rectangle 26"/>
          <p:cNvSpPr/>
          <p:nvPr/>
        </p:nvSpPr>
        <p:spPr>
          <a:xfrm>
            <a:off x="609600" y="3848100"/>
            <a:ext cx="10972800" cy="419100"/>
          </a:xfrm>
          <a:prstGeom prst="rect">
            <a:avLst/>
          </a:prstGeom>
          <a:solidFill>
            <a:srgbClr val="F7F9FA"/>
          </a:solidFill>
          <a:ln>
            <a:noFill/>
          </a:ln>
        </p:spPr>
      </p:sp>
      <p:sp>
        <p:nvSpPr>
          <p:cNvPr id="27" name="TextBox 27"/>
          <p:cNvSpPr txBox="1"/>
          <p:nvPr/>
        </p:nvSpPr>
        <p:spPr>
          <a:xfrm>
            <a:off x="773811" y="39609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先行取得</a:t>
            </a:r>
          </a:p>
        </p:txBody>
      </p:sp>
      <p:sp>
        <p:nvSpPr>
          <p:cNvPr id="28" name="TextBox 28"/>
          <p:cNvSpPr txBox="1"/>
          <p:nvPr/>
        </p:nvSpPr>
        <p:spPr>
          <a:xfrm>
            <a:off x="2488311" y="3960971"/>
            <a:ext cx="977061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ABEJA、Elith、Stitch、Algomatic、経営共創基盤、キカガク、EY新日本、Rosso ほか9社</a:t>
            </a:r>
          </a:p>
        </p:txBody>
      </p:sp>
      <p:sp>
        <p:nvSpPr>
          <p:cNvPr id="29" name="Line 29"/>
          <p:cNvSpPr/>
          <p:nvPr/>
        </p:nvSpPr>
        <p:spPr>
          <a:xfrm>
            <a:off x="2324100" y="1752600"/>
            <a:ext cx="9525" cy="2514600"/>
          </a:xfrm>
          <a:custGeom>
            <a:avLst/>
            <a:gdLst/>
            <a:ahLst/>
            <a:cxnLst/>
            <a:rect l="l" t="t" r="r" b="b"/>
            <a:pathLst>
              <a:path w="9525" h="2514600">
                <a:moveTo>
                  <a:pt x="0" y="0"/>
                </a:moveTo>
                <a:lnTo>
                  <a:pt x="0" y="2514600"/>
                </a:lnTo>
              </a:path>
            </a:pathLst>
          </a:custGeom>
          <a:noFill/>
          <a:ln w="9525">
            <a:solidFill>
              <a:srgbClr val="E3E7EA"/>
            </a:solidFill>
          </a:ln>
        </p:spPr>
      </p:sp>
      <p:sp>
        <p:nvSpPr>
          <p:cNvPr id="30" name="Rectangle 30"/>
          <p:cNvSpPr/>
          <p:nvPr/>
        </p:nvSpPr>
        <p:spPr>
          <a:xfrm>
            <a:off x="609600" y="1752600"/>
            <a:ext cx="10972800" cy="2514600"/>
          </a:xfrm>
          <a:prstGeom prst="rect">
            <a:avLst/>
          </a:prstGeom>
          <a:noFill/>
          <a:ln w="9525">
            <a:solidFill>
              <a:srgbClr val="E3E7EA"/>
            </a:solidFill>
          </a:ln>
        </p:spPr>
      </p:sp>
      <p:sp>
        <p:nvSpPr>
          <p:cNvPr id="31" name="Rectangle 31"/>
          <p:cNvSpPr/>
          <p:nvPr/>
        </p:nvSpPr>
        <p:spPr>
          <a:xfrm>
            <a:off x="609600" y="4438650"/>
            <a:ext cx="10972800" cy="990600"/>
          </a:xfrm>
          <a:prstGeom prst="roundRect">
            <a:avLst>
              <a:gd name="adj" fmla="val 5769"/>
            </a:avLst>
          </a:prstGeom>
          <a:solidFill>
            <a:srgbClr val="EEF6F7"/>
          </a:solidFill>
          <a:ln>
            <a:noFill/>
          </a:ln>
        </p:spPr>
      </p:sp>
      <p:sp>
        <p:nvSpPr>
          <p:cNvPr id="32" name="Rectangle 32"/>
          <p:cNvSpPr/>
          <p:nvPr/>
        </p:nvSpPr>
        <p:spPr>
          <a:xfrm>
            <a:off x="609600" y="4438650"/>
            <a:ext cx="47625" cy="990600"/>
          </a:xfrm>
          <a:prstGeom prst="rect">
            <a:avLst/>
          </a:prstGeom>
          <a:solidFill>
            <a:srgbClr val="264DBF"/>
          </a:solidFill>
          <a:ln>
            <a:noFill/>
          </a:ln>
        </p:spPr>
      </p:sp>
      <p:sp>
        <p:nvSpPr>
          <p:cNvPr id="33" name="TextBox 33"/>
          <p:cNvSpPr txBox="1"/>
          <p:nvPr/>
        </p:nvSpPr>
        <p:spPr>
          <a:xfrm>
            <a:off x="811530" y="45434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818221"/>
            <a:ext cx="10095690"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取引先や投資家に対して、AIの管理体制を第三者の名前で示せるようになります。調達要件に入</a:t>
            </a:r>
          </a:p>
          <a:p>
            <a:pPr algn="l">
              <a:lnSpc>
                <a:spcPts val="2100"/>
              </a:lnSpc>
            </a:pPr>
            <a:r>
              <a:rPr lang="zh-CN" sz="1420" dirty="0">
                <a:solidFill>
                  <a:srgbClr val="000000"/>
                </a:solidFill>
                <a:latin typeface="Zen Kaku Gothic New"/>
                <a:ea typeface="Zen Kaku Gothic New"/>
                <a:cs typeface="Zen Kaku Gothic New"/>
              </a:rPr>
              <a:t>り始めると、認証の有無がそのまま受注条件になります。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40</a:t>
            </a:r>
          </a:p>
        </p:txBody>
      </p:sp>
    </p:spTree>
  </p:cSld>
  <p:clrMapOvr>
    <a:masterClrMapping/>
  </p:clrMapOvr>
  <p:transition xmlns:p14="http://schemas.microsoft.com/office/powerpoint/2010/main" p14:dur="400">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13</a:t>
            </a:r>
          </a:p>
        </p:txBody>
      </p:sp>
      <p:sp>
        <p:nvSpPr>
          <p:cNvPr id="6" name="TextBox 6"/>
          <p:cNvSpPr txBox="1"/>
          <p:nvPr/>
        </p:nvSpPr>
        <p:spPr>
          <a:xfrm>
            <a:off x="1988820" y="404812"/>
            <a:ext cx="7436787"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EU AI法 第50条の透明性義務が適用開始</a:t>
            </a:r>
          </a:p>
        </p:txBody>
      </p:sp>
      <p:sp>
        <p:nvSpPr>
          <p:cNvPr id="7" name="TextBox 7"/>
          <p:cNvSpPr txBox="1"/>
          <p:nvPr/>
        </p:nvSpPr>
        <p:spPr>
          <a:xfrm>
            <a:off x="601980" y="904875"/>
            <a:ext cx="2927604"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欧州連合 | 2026年8月2日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375011"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AIが作った画像・音声・動画・文章に、機械が読み取れる印を付けることが義</a:t>
            </a:r>
          </a:p>
          <a:p>
            <a:pPr algn="l">
              <a:lnSpc>
                <a:spcPts val="2700"/>
              </a:lnSpc>
            </a:pPr>
            <a:r>
              <a:rPr lang="zh-CN" sz="1800" dirty="0">
                <a:solidFill>
                  <a:srgbClr val="000000"/>
                </a:solidFill>
                <a:latin typeface="Zen Kaku Gothic New"/>
                <a:ea typeface="Zen Kaku Gothic New"/>
                <a:cs typeface="Zen Kaku Gothic New"/>
              </a:rPr>
              <a:t>務になりました。</a:t>
            </a:r>
          </a:p>
        </p:txBody>
      </p:sp>
      <p:sp>
        <p:nvSpPr>
          <p:cNvPr id="10" name="Rectangle 10"/>
          <p:cNvSpPr/>
          <p:nvPr/>
        </p:nvSpPr>
        <p:spPr>
          <a:xfrm>
            <a:off x="2781300" y="2590800"/>
            <a:ext cx="6753225" cy="3581400"/>
          </a:xfrm>
          <a:prstGeom prst="roundRect">
            <a:avLst>
              <a:gd name="adj" fmla="val 2660"/>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724150" y="2533650"/>
            <a:ext cx="6753225" cy="3581400"/>
          </a:xfrm>
          <a:prstGeom prst="rect">
            <a:avLst/>
          </a:prstGeom>
        </p:spPr>
      </p:pic>
      <p:sp>
        <p:nvSpPr>
          <p:cNvPr id="12" name="Rectangle 12"/>
          <p:cNvSpPr/>
          <p:nvPr/>
        </p:nvSpPr>
        <p:spPr>
          <a:xfrm>
            <a:off x="2724150" y="2533650"/>
            <a:ext cx="6753225" cy="3581400"/>
          </a:xfrm>
          <a:prstGeom prst="roundRect">
            <a:avLst>
              <a:gd name="adj" fmla="val 2660"/>
            </a:avLst>
          </a:prstGeom>
          <a:noFill/>
          <a:ln w="14288">
            <a:solidFill>
              <a:srgbClr val="E3E7EA"/>
            </a:solidFill>
          </a:ln>
        </p:spPr>
      </p:sp>
      <p:sp>
        <p:nvSpPr>
          <p:cNvPr id="13" name="TextBox 13"/>
          <p:cNvSpPr txBox="1"/>
          <p:nvPr/>
        </p:nvSpPr>
        <p:spPr>
          <a:xfrm>
            <a:off x="602361" y="6208871"/>
            <a:ext cx="514330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artificialintelligenceact.eu/article/50/</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41</a:t>
            </a:r>
          </a:p>
        </p:txBody>
      </p:sp>
    </p:spTree>
  </p:cSld>
  <p:clrMapOvr>
    <a:masterClrMapping/>
  </p:clrMapOvr>
  <p:transition xmlns:p14="http://schemas.microsoft.com/office/powerpoint/2010/main" p14:dur="400">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13</a:t>
            </a:r>
          </a:p>
        </p:txBody>
      </p:sp>
      <p:sp>
        <p:nvSpPr>
          <p:cNvPr id="6" name="TextBox 6"/>
          <p:cNvSpPr txBox="1"/>
          <p:nvPr/>
        </p:nvSpPr>
        <p:spPr>
          <a:xfrm>
            <a:off x="1741551" y="4129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誰に何の義務がかかるか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条項</a:t>
            </a:r>
          </a:p>
        </p:txBody>
      </p:sp>
      <p:sp>
        <p:nvSpPr>
          <p:cNvPr id="10" name="TextBox 10"/>
          <p:cNvSpPr txBox="1"/>
          <p:nvPr/>
        </p:nvSpPr>
        <p:spPr>
          <a:xfrm>
            <a:off x="1821561" y="1455896"/>
            <a:ext cx="1038706"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対象のAI</a:t>
            </a:r>
          </a:p>
        </p:txBody>
      </p:sp>
      <p:sp>
        <p:nvSpPr>
          <p:cNvPr id="11" name="TextBox 11"/>
          <p:cNvSpPr txBox="1"/>
          <p:nvPr/>
        </p:nvSpPr>
        <p:spPr>
          <a:xfrm>
            <a:off x="5079111" y="1455896"/>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義務を負う側</a:t>
            </a:r>
          </a:p>
        </p:txBody>
      </p:sp>
      <p:sp>
        <p:nvSpPr>
          <p:cNvPr id="12" name="TextBox 12"/>
          <p:cNvSpPr txBox="1"/>
          <p:nvPr/>
        </p:nvSpPr>
        <p:spPr>
          <a:xfrm>
            <a:off x="6603111" y="14558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義務の内容</a:t>
            </a:r>
          </a:p>
        </p:txBody>
      </p:sp>
      <p:sp>
        <p:nvSpPr>
          <p:cNvPr id="13" name="Rectangle 13"/>
          <p:cNvSpPr/>
          <p:nvPr/>
        </p:nvSpPr>
        <p:spPr>
          <a:xfrm>
            <a:off x="609600" y="1752600"/>
            <a:ext cx="10972800" cy="495300"/>
          </a:xfrm>
          <a:prstGeom prst="rect">
            <a:avLst/>
          </a:prstGeom>
          <a:solidFill>
            <a:srgbClr val="FFFFFF"/>
          </a:solidFill>
          <a:ln>
            <a:noFill/>
          </a:ln>
        </p:spPr>
      </p:sp>
      <p:sp>
        <p:nvSpPr>
          <p:cNvPr id="14" name="TextBox 14"/>
          <p:cNvSpPr txBox="1"/>
          <p:nvPr/>
        </p:nvSpPr>
        <p:spPr>
          <a:xfrm>
            <a:off x="773811" y="1903571"/>
            <a:ext cx="39737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1項</a:t>
            </a:r>
          </a:p>
        </p:txBody>
      </p:sp>
      <p:sp>
        <p:nvSpPr>
          <p:cNvPr id="15" name="TextBox 15"/>
          <p:cNvSpPr txBox="1"/>
          <p:nvPr/>
        </p:nvSpPr>
        <p:spPr>
          <a:xfrm>
            <a:off x="1821561" y="1903571"/>
            <a:ext cx="98993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対話型AI</a:t>
            </a:r>
          </a:p>
        </p:txBody>
      </p:sp>
      <p:sp>
        <p:nvSpPr>
          <p:cNvPr id="16" name="TextBox 16"/>
          <p:cNvSpPr txBox="1"/>
          <p:nvPr/>
        </p:nvSpPr>
        <p:spPr>
          <a:xfrm>
            <a:off x="5079111" y="1903571"/>
            <a:ext cx="7202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提供者</a:t>
            </a:r>
          </a:p>
        </p:txBody>
      </p:sp>
      <p:sp>
        <p:nvSpPr>
          <p:cNvPr id="17" name="TextBox 17"/>
          <p:cNvSpPr txBox="1"/>
          <p:nvPr/>
        </p:nvSpPr>
        <p:spPr>
          <a:xfrm>
            <a:off x="6603111" y="1903571"/>
            <a:ext cx="352358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AIとの対話である旨を通知する</a:t>
            </a:r>
          </a:p>
        </p:txBody>
      </p:sp>
      <p:sp>
        <p:nvSpPr>
          <p:cNvPr id="18" name="Rectangle 18"/>
          <p:cNvSpPr/>
          <p:nvPr/>
        </p:nvSpPr>
        <p:spPr>
          <a:xfrm>
            <a:off x="609600" y="2247900"/>
            <a:ext cx="10972800" cy="581025"/>
          </a:xfrm>
          <a:prstGeom prst="rect">
            <a:avLst/>
          </a:prstGeom>
          <a:solidFill>
            <a:srgbClr val="F7F9FA"/>
          </a:solidFill>
          <a:ln>
            <a:noFill/>
          </a:ln>
        </p:spPr>
      </p:sp>
      <p:sp>
        <p:nvSpPr>
          <p:cNvPr id="19" name="TextBox 19"/>
          <p:cNvSpPr txBox="1"/>
          <p:nvPr/>
        </p:nvSpPr>
        <p:spPr>
          <a:xfrm>
            <a:off x="773811" y="2446496"/>
            <a:ext cx="39737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2項</a:t>
            </a:r>
          </a:p>
        </p:txBody>
      </p:sp>
      <p:sp>
        <p:nvSpPr>
          <p:cNvPr id="20" name="TextBox 20"/>
          <p:cNvSpPr txBox="1"/>
          <p:nvPr/>
        </p:nvSpPr>
        <p:spPr>
          <a:xfrm>
            <a:off x="1821942" y="2330768"/>
            <a:ext cx="3356991"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画像・動画・音声・テキストの生</a:t>
            </a:r>
          </a:p>
          <a:p>
            <a:pPr algn="l">
              <a:lnSpc>
                <a:spcPts val="1800"/>
              </a:lnSpc>
            </a:pPr>
            <a:r>
              <a:rPr lang="zh-CN" sz="1350" dirty="0">
                <a:solidFill>
                  <a:srgbClr val="484848"/>
                </a:solidFill>
                <a:latin typeface="Zen Kaku Gothic New"/>
                <a:ea typeface="Zen Kaku Gothic New"/>
                <a:cs typeface="Zen Kaku Gothic New"/>
              </a:rPr>
              <a:t>成AI</a:t>
            </a:r>
          </a:p>
        </p:txBody>
      </p:sp>
      <p:sp>
        <p:nvSpPr>
          <p:cNvPr id="21" name="TextBox 21"/>
          <p:cNvSpPr txBox="1"/>
          <p:nvPr/>
        </p:nvSpPr>
        <p:spPr>
          <a:xfrm>
            <a:off x="5079111" y="2446496"/>
            <a:ext cx="7202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提供者</a:t>
            </a:r>
          </a:p>
        </p:txBody>
      </p:sp>
      <p:sp>
        <p:nvSpPr>
          <p:cNvPr id="22" name="TextBox 22"/>
          <p:cNvSpPr txBox="1"/>
          <p:nvPr/>
        </p:nvSpPr>
        <p:spPr>
          <a:xfrm>
            <a:off x="6603111" y="2446496"/>
            <a:ext cx="566089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機械可読な識別情報を付与し、検出できるようにする</a:t>
            </a:r>
          </a:p>
        </p:txBody>
      </p:sp>
      <p:sp>
        <p:nvSpPr>
          <p:cNvPr id="23" name="Rectangle 23"/>
          <p:cNvSpPr/>
          <p:nvPr/>
        </p:nvSpPr>
        <p:spPr>
          <a:xfrm>
            <a:off x="609600" y="2828925"/>
            <a:ext cx="10972800" cy="581025"/>
          </a:xfrm>
          <a:prstGeom prst="rect">
            <a:avLst/>
          </a:prstGeom>
          <a:solidFill>
            <a:srgbClr val="FFFFFF"/>
          </a:solidFill>
          <a:ln>
            <a:noFill/>
          </a:ln>
        </p:spPr>
      </p:sp>
      <p:sp>
        <p:nvSpPr>
          <p:cNvPr id="24" name="TextBox 24"/>
          <p:cNvSpPr txBox="1"/>
          <p:nvPr/>
        </p:nvSpPr>
        <p:spPr>
          <a:xfrm>
            <a:off x="774192" y="2911792"/>
            <a:ext cx="680699" cy="492633"/>
          </a:xfrm>
          <a:prstGeom prst="rect">
            <a:avLst/>
          </a:prstGeom>
          <a:noFill/>
          <a:ln>
            <a:noFill/>
          </a:ln>
        </p:spPr>
        <p:txBody>
          <a:bodyPr wrap="square" lIns="0" tIns="0" rIns="0" bIns="0" anchor="t" anchorCtr="0"/>
          <a:lstStyle/>
          <a:p>
            <a:pPr algn="l">
              <a:lnSpc>
                <a:spcPts val="1800"/>
              </a:lnSpc>
            </a:pPr>
            <a:r>
              <a:rPr lang="zh-CN" sz="1350" b="1" dirty="0">
                <a:solidFill>
                  <a:srgbClr val="000000"/>
                </a:solidFill>
                <a:latin typeface="Zen Kaku Gothic New"/>
                <a:ea typeface="Zen Kaku Gothic New"/>
                <a:cs typeface="Zen Kaku Gothic New"/>
              </a:rPr>
              <a:t>4項 前</a:t>
            </a:r>
          </a:p>
          <a:p>
            <a:pPr algn="l">
              <a:lnSpc>
                <a:spcPts val="1800"/>
              </a:lnSpc>
            </a:pPr>
            <a:r>
              <a:rPr lang="zh-CN" sz="1350" b="1" dirty="0">
                <a:solidFill>
                  <a:srgbClr val="000000"/>
                </a:solidFill>
                <a:latin typeface="Zen Kaku Gothic New"/>
                <a:ea typeface="Zen Kaku Gothic New"/>
                <a:cs typeface="Zen Kaku Gothic New"/>
              </a:rPr>
              <a:t>段</a:t>
            </a:r>
          </a:p>
        </p:txBody>
      </p:sp>
      <p:sp>
        <p:nvSpPr>
          <p:cNvPr id="25" name="TextBox 25"/>
          <p:cNvSpPr txBox="1"/>
          <p:nvPr/>
        </p:nvSpPr>
        <p:spPr>
          <a:xfrm>
            <a:off x="1821561" y="3027521"/>
            <a:ext cx="18966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ディープフェイク</a:t>
            </a:r>
          </a:p>
        </p:txBody>
      </p:sp>
      <p:sp>
        <p:nvSpPr>
          <p:cNvPr id="26" name="TextBox 26"/>
          <p:cNvSpPr txBox="1"/>
          <p:nvPr/>
        </p:nvSpPr>
        <p:spPr>
          <a:xfrm>
            <a:off x="5079111" y="3027521"/>
            <a:ext cx="7202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導入者</a:t>
            </a:r>
          </a:p>
        </p:txBody>
      </p:sp>
      <p:sp>
        <p:nvSpPr>
          <p:cNvPr id="27" name="TextBox 27"/>
          <p:cNvSpPr txBox="1"/>
          <p:nvPr/>
        </p:nvSpPr>
        <p:spPr>
          <a:xfrm>
            <a:off x="6603111" y="3027521"/>
            <a:ext cx="44845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人工的に生成したものである旨を開示する</a:t>
            </a:r>
          </a:p>
        </p:txBody>
      </p:sp>
      <p:sp>
        <p:nvSpPr>
          <p:cNvPr id="28" name="Rectangle 28"/>
          <p:cNvSpPr/>
          <p:nvPr/>
        </p:nvSpPr>
        <p:spPr>
          <a:xfrm>
            <a:off x="609600" y="3409950"/>
            <a:ext cx="10972800" cy="581025"/>
          </a:xfrm>
          <a:prstGeom prst="rect">
            <a:avLst/>
          </a:prstGeom>
          <a:solidFill>
            <a:srgbClr val="F7F9FA"/>
          </a:solidFill>
          <a:ln>
            <a:noFill/>
          </a:ln>
        </p:spPr>
      </p:sp>
      <p:sp>
        <p:nvSpPr>
          <p:cNvPr id="29" name="TextBox 29"/>
          <p:cNvSpPr txBox="1"/>
          <p:nvPr/>
        </p:nvSpPr>
        <p:spPr>
          <a:xfrm>
            <a:off x="774192" y="3492818"/>
            <a:ext cx="680699" cy="492633"/>
          </a:xfrm>
          <a:prstGeom prst="rect">
            <a:avLst/>
          </a:prstGeom>
          <a:noFill/>
          <a:ln>
            <a:noFill/>
          </a:ln>
        </p:spPr>
        <p:txBody>
          <a:bodyPr wrap="square" lIns="0" tIns="0" rIns="0" bIns="0" anchor="t" anchorCtr="0"/>
          <a:lstStyle/>
          <a:p>
            <a:pPr algn="l">
              <a:lnSpc>
                <a:spcPts val="1800"/>
              </a:lnSpc>
            </a:pPr>
            <a:r>
              <a:rPr lang="zh-CN" sz="1350" b="1" dirty="0">
                <a:solidFill>
                  <a:srgbClr val="000000"/>
                </a:solidFill>
                <a:latin typeface="Zen Kaku Gothic New"/>
                <a:ea typeface="Zen Kaku Gothic New"/>
                <a:cs typeface="Zen Kaku Gothic New"/>
              </a:rPr>
              <a:t>4項 後</a:t>
            </a:r>
          </a:p>
          <a:p>
            <a:pPr algn="l">
              <a:lnSpc>
                <a:spcPts val="1800"/>
              </a:lnSpc>
            </a:pPr>
            <a:r>
              <a:rPr lang="zh-CN" sz="1350" b="1" dirty="0">
                <a:solidFill>
                  <a:srgbClr val="000000"/>
                </a:solidFill>
                <a:latin typeface="Zen Kaku Gothic New"/>
                <a:ea typeface="Zen Kaku Gothic New"/>
                <a:cs typeface="Zen Kaku Gothic New"/>
              </a:rPr>
              <a:t>段</a:t>
            </a:r>
          </a:p>
        </p:txBody>
      </p:sp>
      <p:sp>
        <p:nvSpPr>
          <p:cNvPr id="30" name="TextBox 30"/>
          <p:cNvSpPr txBox="1"/>
          <p:nvPr/>
        </p:nvSpPr>
        <p:spPr>
          <a:xfrm>
            <a:off x="1821561" y="3608546"/>
            <a:ext cx="32702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公益に関わるAI生成テキスト</a:t>
            </a:r>
          </a:p>
        </p:txBody>
      </p:sp>
      <p:sp>
        <p:nvSpPr>
          <p:cNvPr id="31" name="TextBox 31"/>
          <p:cNvSpPr txBox="1"/>
          <p:nvPr/>
        </p:nvSpPr>
        <p:spPr>
          <a:xfrm>
            <a:off x="5079111" y="3608546"/>
            <a:ext cx="7202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導入者</a:t>
            </a:r>
          </a:p>
        </p:txBody>
      </p:sp>
      <p:sp>
        <p:nvSpPr>
          <p:cNvPr id="32" name="TextBox 32"/>
          <p:cNvSpPr txBox="1"/>
          <p:nvPr/>
        </p:nvSpPr>
        <p:spPr>
          <a:xfrm>
            <a:off x="6603111" y="3608546"/>
            <a:ext cx="44845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人工的に生成したものである旨を開示する</a:t>
            </a:r>
          </a:p>
        </p:txBody>
      </p:sp>
      <p:sp>
        <p:nvSpPr>
          <p:cNvPr id="33" name="Line 33"/>
          <p:cNvSpPr/>
          <p:nvPr/>
        </p:nvSpPr>
        <p:spPr>
          <a:xfrm>
            <a:off x="1657350" y="1752600"/>
            <a:ext cx="9525" cy="2238375"/>
          </a:xfrm>
          <a:custGeom>
            <a:avLst/>
            <a:gdLst/>
            <a:ahLst/>
            <a:cxnLst/>
            <a:rect l="l" t="t" r="r" b="b"/>
            <a:pathLst>
              <a:path w="9525" h="2238375">
                <a:moveTo>
                  <a:pt x="0" y="0"/>
                </a:moveTo>
                <a:lnTo>
                  <a:pt x="0" y="2238375"/>
                </a:lnTo>
              </a:path>
            </a:pathLst>
          </a:custGeom>
          <a:noFill/>
          <a:ln w="9525">
            <a:solidFill>
              <a:srgbClr val="E3E7EA"/>
            </a:solidFill>
          </a:ln>
        </p:spPr>
      </p:sp>
      <p:sp>
        <p:nvSpPr>
          <p:cNvPr id="34" name="Line 34"/>
          <p:cNvSpPr/>
          <p:nvPr/>
        </p:nvSpPr>
        <p:spPr>
          <a:xfrm>
            <a:off x="4914900" y="1752600"/>
            <a:ext cx="9525" cy="2238375"/>
          </a:xfrm>
          <a:custGeom>
            <a:avLst/>
            <a:gdLst/>
            <a:ahLst/>
            <a:cxnLst/>
            <a:rect l="l" t="t" r="r" b="b"/>
            <a:pathLst>
              <a:path w="9525" h="2238375">
                <a:moveTo>
                  <a:pt x="0" y="0"/>
                </a:moveTo>
                <a:lnTo>
                  <a:pt x="0" y="2238375"/>
                </a:lnTo>
              </a:path>
            </a:pathLst>
          </a:custGeom>
          <a:noFill/>
          <a:ln w="9525">
            <a:solidFill>
              <a:srgbClr val="E3E7EA"/>
            </a:solidFill>
          </a:ln>
        </p:spPr>
      </p:sp>
      <p:sp>
        <p:nvSpPr>
          <p:cNvPr id="35" name="Line 35"/>
          <p:cNvSpPr/>
          <p:nvPr/>
        </p:nvSpPr>
        <p:spPr>
          <a:xfrm>
            <a:off x="6438900" y="1752600"/>
            <a:ext cx="9525" cy="2238375"/>
          </a:xfrm>
          <a:custGeom>
            <a:avLst/>
            <a:gdLst/>
            <a:ahLst/>
            <a:cxnLst/>
            <a:rect l="l" t="t" r="r" b="b"/>
            <a:pathLst>
              <a:path w="9525" h="2238375">
                <a:moveTo>
                  <a:pt x="0" y="0"/>
                </a:moveTo>
                <a:lnTo>
                  <a:pt x="0" y="2238375"/>
                </a:lnTo>
              </a:path>
            </a:pathLst>
          </a:custGeom>
          <a:noFill/>
          <a:ln w="9525">
            <a:solidFill>
              <a:srgbClr val="E3E7EA"/>
            </a:solidFill>
          </a:ln>
        </p:spPr>
      </p:sp>
      <p:sp>
        <p:nvSpPr>
          <p:cNvPr id="36" name="Rectangle 36"/>
          <p:cNvSpPr/>
          <p:nvPr/>
        </p:nvSpPr>
        <p:spPr>
          <a:xfrm>
            <a:off x="609600" y="1752600"/>
            <a:ext cx="10972800" cy="2238375"/>
          </a:xfrm>
          <a:prstGeom prst="rect">
            <a:avLst/>
          </a:prstGeom>
          <a:noFill/>
          <a:ln w="9525">
            <a:solidFill>
              <a:srgbClr val="E3E7EA"/>
            </a:solidFill>
          </a:ln>
        </p:spPr>
      </p:sp>
      <p:sp>
        <p:nvSpPr>
          <p:cNvPr id="37" name="Rectangle 37"/>
          <p:cNvSpPr/>
          <p:nvPr/>
        </p:nvSpPr>
        <p:spPr>
          <a:xfrm>
            <a:off x="609600" y="4181475"/>
            <a:ext cx="10972800" cy="990600"/>
          </a:xfrm>
          <a:prstGeom prst="roundRect">
            <a:avLst>
              <a:gd name="adj" fmla="val 5769"/>
            </a:avLst>
          </a:prstGeom>
          <a:solidFill>
            <a:srgbClr val="EEF6F7"/>
          </a:solidFill>
          <a:ln>
            <a:noFill/>
          </a:ln>
        </p:spPr>
      </p:sp>
      <p:sp>
        <p:nvSpPr>
          <p:cNvPr id="38" name="Rectangle 38"/>
          <p:cNvSpPr/>
          <p:nvPr/>
        </p:nvSpPr>
        <p:spPr>
          <a:xfrm>
            <a:off x="609600" y="4181475"/>
            <a:ext cx="47625" cy="990600"/>
          </a:xfrm>
          <a:prstGeom prst="rect">
            <a:avLst/>
          </a:prstGeom>
          <a:solidFill>
            <a:srgbClr val="264DBF"/>
          </a:solidFill>
          <a:ln>
            <a:noFill/>
          </a:ln>
        </p:spPr>
      </p:sp>
      <p:sp>
        <p:nvSpPr>
          <p:cNvPr id="39" name="TextBox 39"/>
          <p:cNvSpPr txBox="1"/>
          <p:nvPr/>
        </p:nvSpPr>
        <p:spPr>
          <a:xfrm>
            <a:off x="811530" y="4286250"/>
            <a:ext cx="53530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罰則</a:t>
            </a:r>
          </a:p>
        </p:txBody>
      </p:sp>
      <p:sp>
        <p:nvSpPr>
          <p:cNvPr id="40" name="TextBox 40"/>
          <p:cNvSpPr txBox="1"/>
          <p:nvPr/>
        </p:nvSpPr>
        <p:spPr>
          <a:xfrm>
            <a:off x="811911" y="4561046"/>
            <a:ext cx="9931003"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最大1,500万ユーロ、または全世界年間売上高の3%のいずれか高い方（第99条）。中小企業と</a:t>
            </a:r>
          </a:p>
          <a:p>
            <a:pPr algn="l">
              <a:lnSpc>
                <a:spcPts val="2100"/>
              </a:lnSpc>
            </a:pPr>
            <a:r>
              <a:rPr lang="zh-CN" sz="1420" dirty="0">
                <a:solidFill>
                  <a:srgbClr val="000000"/>
                </a:solidFill>
                <a:latin typeface="Zen Kaku Gothic New"/>
                <a:ea typeface="Zen Kaku Gothic New"/>
                <a:cs typeface="Zen Kaku Gothic New"/>
              </a:rPr>
              <a:t>スタートアップは、いずれか低い方が適用されます。</a:t>
            </a:r>
          </a:p>
        </p:txBody>
      </p:sp>
      <p:sp>
        <p:nvSpPr>
          <p:cNvPr id="41" name="TextBox 41"/>
          <p:cNvSpPr txBox="1"/>
          <p:nvPr/>
        </p:nvSpPr>
        <p:spPr>
          <a:xfrm>
            <a:off x="602361" y="5265896"/>
            <a:ext cx="875466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artificialintelligenceact.eu/article/50/、hiraku-law.com（2026年8月）</a:t>
            </a:r>
          </a:p>
        </p:txBody>
      </p:sp>
      <p:sp>
        <p:nvSpPr>
          <p:cNvPr id="42" name="TextBox 4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3" name="TextBox 4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42</a:t>
            </a:r>
          </a:p>
        </p:txBody>
      </p:sp>
    </p:spTree>
  </p:cSld>
  <p:clrMapOvr>
    <a:masterClrMapping/>
  </p:clrMapOvr>
  <p:transition xmlns:p14="http://schemas.microsoft.com/office/powerpoint/2010/main" p14:dur="400">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13</a:t>
            </a:r>
          </a:p>
        </p:txBody>
      </p:sp>
      <p:sp>
        <p:nvSpPr>
          <p:cNvPr id="6" name="TextBox 6"/>
          <p:cNvSpPr txBox="1"/>
          <p:nvPr/>
        </p:nvSpPr>
        <p:spPr>
          <a:xfrm>
            <a:off x="1741551" y="4129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日本企業も対象になります</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71600"/>
            <a:ext cx="76200" cy="1276350"/>
          </a:xfrm>
          <a:prstGeom prst="rect">
            <a:avLst/>
          </a:prstGeom>
          <a:solidFill>
            <a:srgbClr val="47BCC6"/>
          </a:solidFill>
          <a:ln>
            <a:noFill/>
          </a:ln>
        </p:spPr>
      </p:sp>
      <p:sp>
        <p:nvSpPr>
          <p:cNvPr id="9" name="TextBox 9"/>
          <p:cNvSpPr txBox="1"/>
          <p:nvPr/>
        </p:nvSpPr>
        <p:spPr>
          <a:xfrm>
            <a:off x="976122" y="1502092"/>
            <a:ext cx="4338695"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EU域外にいても、</a:t>
            </a:r>
          </a:p>
        </p:txBody>
      </p:sp>
      <p:sp>
        <p:nvSpPr>
          <p:cNvPr id="10" name="TextBox 10"/>
          <p:cNvSpPr txBox="1"/>
          <p:nvPr/>
        </p:nvSpPr>
        <p:spPr>
          <a:xfrm>
            <a:off x="976122" y="2054542"/>
            <a:ext cx="9127293" cy="557403"/>
          </a:xfrm>
          <a:prstGeom prst="rect">
            <a:avLst/>
          </a:prstGeom>
          <a:noFill/>
          <a:ln>
            <a:noFill/>
          </a:ln>
        </p:spPr>
        <p:txBody>
          <a:bodyPr wrap="none" lIns="0" tIns="0" rIns="0" bIns="0" anchor="t" anchorCtr="0">
            <a:spAutoFit/>
          </a:bodyPr>
          <a:lstStyle/>
          <a:p>
            <a:pPr algn="l"/>
            <a:r>
              <a:rPr lang="zh-CN" sz="2850" b="1" dirty="0">
                <a:solidFill>
                  <a:srgbClr val="264DBF"/>
                </a:solidFill>
                <a:latin typeface="Zen Kaku Gothic New"/>
                <a:ea typeface="Zen Kaku Gothic New"/>
                <a:cs typeface="Zen Kaku Gothic New"/>
              </a:rPr>
              <a:t>出力がEU域内で使われれば</a:t>
            </a:r>
            <a:r>
              <a:rPr lang="zh-CN" sz="2850" b="1" dirty="0">
                <a:solidFill>
                  <a:srgbClr val="000000"/>
                </a:solidFill>
                <a:latin typeface="Zen Kaku Gothic New"/>
                <a:ea typeface="Zen Kaku Gothic New"/>
                <a:cs typeface="Zen Kaku Gothic New"/>
              </a:rPr>
              <a:t>対象です。</a:t>
            </a:r>
          </a:p>
        </p:txBody>
      </p:sp>
      <p:sp>
        <p:nvSpPr>
          <p:cNvPr id="11" name="TextBox 11"/>
          <p:cNvSpPr txBox="1"/>
          <p:nvPr/>
        </p:nvSpPr>
        <p:spPr>
          <a:xfrm>
            <a:off x="1001649" y="2916079"/>
            <a:ext cx="10079260" cy="18320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提供者や導入者がどこに所在するかではなく、AIの出力がEU域内で使われるかどうか</a:t>
            </a:r>
          </a:p>
          <a:p>
            <a:pPr algn="l">
              <a:lnSpc>
                <a:spcPts val="2400"/>
              </a:lnSpc>
            </a:pPr>
            <a:r>
              <a:rPr lang="zh-CN" sz="1580" dirty="0">
                <a:solidFill>
                  <a:srgbClr val="484848"/>
                </a:solidFill>
                <a:latin typeface="Zen Kaku Gothic New"/>
                <a:ea typeface="Zen Kaku Gothic New"/>
                <a:cs typeface="Zen Kaku Gothic New"/>
              </a:rPr>
              <a:t>で決まります。2026年8月2日より前に市場へ出したシステムにも猶予はありません。</a:t>
            </a:r>
          </a:p>
          <a:p>
            <a:pPr algn="l">
              <a:lnSpc>
                <a:spcPts val="2400"/>
              </a:lnSpc>
            </a:pPr>
            <a:r>
              <a:rPr lang="zh-CN" sz="1580" dirty="0">
                <a:solidFill>
                  <a:srgbClr val="484848"/>
                </a:solidFill>
                <a:latin typeface="Zen Kaku Gothic New"/>
                <a:ea typeface="Zen Kaku Gothic New"/>
                <a:cs typeface="Zen Kaku Gothic New"/>
              </a:rPr>
              <a:t>機械可読な識別は電子透かし・メタデータ・暗号化などで実装し、業界標準の検出</a:t>
            </a:r>
          </a:p>
          <a:p>
            <a:pPr algn="l">
              <a:lnSpc>
                <a:spcPts val="2400"/>
              </a:lnSpc>
            </a:pPr>
            <a:r>
              <a:rPr lang="zh-CN" sz="1580" dirty="0">
                <a:solidFill>
                  <a:srgbClr val="484848"/>
                </a:solidFill>
                <a:latin typeface="Zen Kaku Gothic New"/>
                <a:ea typeface="Zen Kaku Gothic New"/>
                <a:cs typeface="Zen Kaku Gothic New"/>
              </a:rPr>
              <a:t>ツールで識別できることが求められます。芸術作品や風刺作品には緩和措置がありま</a:t>
            </a:r>
          </a:p>
          <a:p>
            <a:pPr algn="l">
              <a:lnSpc>
                <a:spcPts val="2400"/>
              </a:lnSpc>
            </a:pPr>
            <a:r>
              <a:rPr lang="zh-CN" sz="1580" dirty="0">
                <a:solidFill>
                  <a:srgbClr val="484848"/>
                </a:solidFill>
                <a:latin typeface="Zen Kaku Gothic New"/>
                <a:ea typeface="Zen Kaku Gothic New"/>
                <a:cs typeface="Zen Kaku Gothic New"/>
              </a:rPr>
              <a:t>す。高リスクAIの義務は Digital Omnibus により2027年12月2日へ延期されましたが、</a:t>
            </a:r>
          </a:p>
          <a:p>
            <a:pPr algn="l">
              <a:lnSpc>
                <a:spcPts val="2400"/>
              </a:lnSpc>
            </a:pPr>
            <a:r>
              <a:rPr lang="zh-CN" sz="1580" dirty="0">
                <a:solidFill>
                  <a:srgbClr val="484848"/>
                </a:solidFill>
                <a:latin typeface="Zen Kaku Gothic New"/>
                <a:ea typeface="Zen Kaku Gothic New"/>
                <a:cs typeface="Zen Kaku Gothic New"/>
              </a:rPr>
              <a:t>第50条の透明性義務は予定どおり動きました。</a:t>
            </a:r>
          </a:p>
        </p:txBody>
      </p:sp>
      <p:sp>
        <p:nvSpPr>
          <p:cNvPr id="12" name="TextBox 12"/>
          <p:cNvSpPr txBox="1"/>
          <p:nvPr/>
        </p:nvSpPr>
        <p:spPr>
          <a:xfrm>
            <a:off x="602361" y="6170771"/>
            <a:ext cx="709603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hiraku-law.com/insights/6655/、gxo.co.jp（2026年8月）</a:t>
            </a:r>
          </a:p>
        </p:txBody>
      </p:sp>
      <p:sp>
        <p:nvSpPr>
          <p:cNvPr id="13" name="TextBox 1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4" name="TextBox 14"/>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43</a:t>
            </a:r>
          </a:p>
        </p:txBody>
      </p:sp>
    </p:spTree>
  </p:cSld>
  <p:clrMapOvr>
    <a:masterClrMapping/>
  </p:clrMapOvr>
  <p:transition xmlns:p14="http://schemas.microsoft.com/office/powerpoint/2010/main" p14:dur="400">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14</a:t>
            </a:r>
          </a:p>
        </p:txBody>
      </p:sp>
      <p:sp>
        <p:nvSpPr>
          <p:cNvPr id="6" name="TextBox 6"/>
          <p:cNvSpPr txBox="1"/>
          <p:nvPr/>
        </p:nvSpPr>
        <p:spPr>
          <a:xfrm>
            <a:off x="1988820" y="404812"/>
            <a:ext cx="6738699"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ゲームの品質テストをGeminiで自動化</a:t>
            </a:r>
          </a:p>
        </p:txBody>
      </p:sp>
      <p:sp>
        <p:nvSpPr>
          <p:cNvPr id="7" name="TextBox 7"/>
          <p:cNvSpPr txBox="1"/>
          <p:nvPr/>
        </p:nvSpPr>
        <p:spPr>
          <a:xfrm>
            <a:off x="601980" y="904875"/>
            <a:ext cx="4890849"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スクウェア・エニックス | 2026年7月30日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375011"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AIがゲーム画面を見て状況を判断し、コントローラーを自分で操作して検証を</a:t>
            </a:r>
          </a:p>
          <a:p>
            <a:pPr algn="l">
              <a:lnSpc>
                <a:spcPts val="2700"/>
              </a:lnSpc>
            </a:pPr>
            <a:r>
              <a:rPr lang="zh-CN" sz="1800" dirty="0">
                <a:solidFill>
                  <a:srgbClr val="000000"/>
                </a:solidFill>
                <a:latin typeface="Zen Kaku Gothic New"/>
                <a:ea typeface="Zen Kaku Gothic New"/>
                <a:cs typeface="Zen Kaku Gothic New"/>
              </a:rPr>
              <a:t>進めます。</a:t>
            </a:r>
          </a:p>
        </p:txBody>
      </p:sp>
      <p:sp>
        <p:nvSpPr>
          <p:cNvPr id="10" name="Rectangle 10"/>
          <p:cNvSpPr/>
          <p:nvPr/>
        </p:nvSpPr>
        <p:spPr>
          <a:xfrm>
            <a:off x="2914650" y="2590800"/>
            <a:ext cx="2857500" cy="3524250"/>
          </a:xfrm>
          <a:prstGeom prst="roundRect">
            <a:avLst>
              <a:gd name="adj" fmla="val 3333"/>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857500" y="2533650"/>
            <a:ext cx="2857500" cy="3524250"/>
          </a:xfrm>
          <a:prstGeom prst="rect">
            <a:avLst/>
          </a:prstGeom>
        </p:spPr>
      </p:pic>
      <p:sp>
        <p:nvSpPr>
          <p:cNvPr id="12" name="Rectangle 12"/>
          <p:cNvSpPr/>
          <p:nvPr/>
        </p:nvSpPr>
        <p:spPr>
          <a:xfrm>
            <a:off x="2857500" y="2533650"/>
            <a:ext cx="2857500" cy="3524250"/>
          </a:xfrm>
          <a:prstGeom prst="roundRect">
            <a:avLst>
              <a:gd name="adj" fmla="val 3333"/>
            </a:avLst>
          </a:prstGeom>
          <a:noFill/>
          <a:ln w="14288">
            <a:solidFill>
              <a:srgbClr val="E3E7EA"/>
            </a:solidFill>
          </a:ln>
        </p:spPr>
      </p:sp>
      <p:sp>
        <p:nvSpPr>
          <p:cNvPr id="13" name="Rectangle 13"/>
          <p:cNvSpPr/>
          <p:nvPr/>
        </p:nvSpPr>
        <p:spPr>
          <a:xfrm>
            <a:off x="6457950" y="2590800"/>
            <a:ext cx="4343400" cy="2333625"/>
          </a:xfrm>
          <a:prstGeom prst="roundRect">
            <a:avLst>
              <a:gd name="adj" fmla="val 4082"/>
            </a:avLst>
          </a:prstGeom>
          <a:solidFill>
            <a:srgbClr val="000000">
              <a:alpha val="8000"/>
            </a:srgbClr>
          </a:solidFill>
          <a:ln>
            <a:noFill/>
          </a:ln>
        </p:spPr>
      </p:sp>
      <p:pic>
        <p:nvPicPr>
          <p:cNvPr id="14" name="Image 14"/>
          <p:cNvPicPr>
            <a:picLocks noChangeAspect="1"/>
          </p:cNvPicPr>
          <p:nvPr/>
        </p:nvPicPr>
        <p:blipFill>
          <a:blip r:embed="rId3"/>
          <a:stretch>
            <a:fillRect/>
          </a:stretch>
        </p:blipFill>
        <p:spPr>
          <a:xfrm>
            <a:off x="6400800" y="2533650"/>
            <a:ext cx="4343400" cy="2333625"/>
          </a:xfrm>
          <a:prstGeom prst="rect">
            <a:avLst/>
          </a:prstGeom>
        </p:spPr>
      </p:pic>
      <p:sp>
        <p:nvSpPr>
          <p:cNvPr id="15" name="Rectangle 15"/>
          <p:cNvSpPr/>
          <p:nvPr/>
        </p:nvSpPr>
        <p:spPr>
          <a:xfrm>
            <a:off x="6400800" y="2533650"/>
            <a:ext cx="4343400" cy="2333625"/>
          </a:xfrm>
          <a:prstGeom prst="roundRect">
            <a:avLst>
              <a:gd name="adj" fmla="val 4082"/>
            </a:avLst>
          </a:prstGeom>
          <a:noFill/>
          <a:ln w="14288">
            <a:solidFill>
              <a:srgbClr val="E3E7EA"/>
            </a:solidFill>
          </a:ln>
        </p:spPr>
      </p:sp>
      <p:sp>
        <p:nvSpPr>
          <p:cNvPr id="16" name="TextBox 16"/>
          <p:cNvSpPr txBox="1"/>
          <p:nvPr/>
        </p:nvSpPr>
        <p:spPr>
          <a:xfrm>
            <a:off x="6393561" y="5027771"/>
            <a:ext cx="580386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AIが立てたタスクリストが画面右上に出ています。</a:t>
            </a:r>
          </a:p>
        </p:txBody>
      </p:sp>
      <p:sp>
        <p:nvSpPr>
          <p:cNvPr id="17" name="TextBox 17"/>
          <p:cNvSpPr txBox="1"/>
          <p:nvPr/>
        </p:nvSpPr>
        <p:spPr>
          <a:xfrm>
            <a:off x="6393561" y="5294471"/>
            <a:ext cx="51903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「港へ移動する」「船を直接目視して確認する」</a:t>
            </a:r>
          </a:p>
        </p:txBody>
      </p:sp>
      <p:sp>
        <p:nvSpPr>
          <p:cNvPr id="18" name="TextBox 18"/>
          <p:cNvSpPr txBox="1"/>
          <p:nvPr/>
        </p:nvSpPr>
        <p:spPr>
          <a:xfrm>
            <a:off x="602361" y="6208871"/>
            <a:ext cx="848410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itmedia.co.jp/aiplus/article/2607/31/2000000322/（2026年7月31日）</a:t>
            </a:r>
          </a:p>
        </p:txBody>
      </p:sp>
      <p:sp>
        <p:nvSpPr>
          <p:cNvPr id="19" name="TextBox 1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0" name="TextBox 2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44</a:t>
            </a:r>
          </a:p>
        </p:txBody>
      </p:sp>
    </p:spTree>
  </p:cSld>
  <p:clrMapOvr>
    <a:masterClrMapping/>
  </p:clrMapOvr>
  <p:transition xmlns:p14="http://schemas.microsoft.com/office/powerpoint/2010/main" p14:dur="400">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14</a:t>
            </a:r>
          </a:p>
        </p:txBody>
      </p:sp>
      <p:sp>
        <p:nvSpPr>
          <p:cNvPr id="6" name="TextBox 6"/>
          <p:cNvSpPr txBox="1"/>
          <p:nvPr/>
        </p:nvSpPr>
        <p:spPr>
          <a:xfrm>
            <a:off x="1741551" y="412909"/>
            <a:ext cx="402169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テキストの外に出たAI</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466850"/>
            <a:ext cx="76200" cy="1276350"/>
          </a:xfrm>
          <a:prstGeom prst="rect">
            <a:avLst/>
          </a:prstGeom>
          <a:solidFill>
            <a:srgbClr val="47BCC6"/>
          </a:solidFill>
          <a:ln>
            <a:noFill/>
          </a:ln>
        </p:spPr>
      </p:sp>
      <p:sp>
        <p:nvSpPr>
          <p:cNvPr id="9" name="TextBox 9"/>
          <p:cNvSpPr txBox="1"/>
          <p:nvPr/>
        </p:nvSpPr>
        <p:spPr>
          <a:xfrm>
            <a:off x="976122" y="1597342"/>
            <a:ext cx="4475512"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ゲーム画面を見て、</a:t>
            </a:r>
          </a:p>
        </p:txBody>
      </p:sp>
      <p:sp>
        <p:nvSpPr>
          <p:cNvPr id="10" name="TextBox 10"/>
          <p:cNvSpPr txBox="1"/>
          <p:nvPr/>
        </p:nvSpPr>
        <p:spPr>
          <a:xfrm>
            <a:off x="976122" y="2149792"/>
            <a:ext cx="7398077" cy="557403"/>
          </a:xfrm>
          <a:prstGeom prst="rect">
            <a:avLst/>
          </a:prstGeom>
          <a:noFill/>
          <a:ln>
            <a:noFill/>
          </a:ln>
        </p:spPr>
        <p:txBody>
          <a:bodyPr wrap="none" lIns="0" tIns="0" rIns="0" bIns="0" anchor="t" anchorCtr="0">
            <a:spAutoFit/>
          </a:bodyPr>
          <a:lstStyle/>
          <a:p>
            <a:pPr algn="l"/>
            <a:r>
              <a:rPr lang="zh-CN" sz="2850" b="1" dirty="0">
                <a:solidFill>
                  <a:srgbClr val="264DBF"/>
                </a:solidFill>
                <a:latin typeface="Zen Kaku Gothic New"/>
                <a:ea typeface="Zen Kaku Gothic New"/>
                <a:cs typeface="Zen Kaku Gothic New"/>
              </a:rPr>
              <a:t>コントローラーを握る</a:t>
            </a:r>
            <a:r>
              <a:rPr lang="zh-CN" sz="2850" b="1" dirty="0">
                <a:solidFill>
                  <a:srgbClr val="000000"/>
                </a:solidFill>
                <a:latin typeface="Zen Kaku Gothic New"/>
                <a:ea typeface="Zen Kaku Gothic New"/>
                <a:cs typeface="Zen Kaku Gothic New"/>
              </a:rPr>
              <a:t>AIです。</a:t>
            </a:r>
          </a:p>
        </p:txBody>
      </p:sp>
      <p:sp>
        <p:nvSpPr>
          <p:cNvPr id="11" name="TextBox 11"/>
          <p:cNvSpPr txBox="1"/>
          <p:nvPr/>
        </p:nvSpPr>
        <p:spPr>
          <a:xfrm>
            <a:off x="1001649" y="3011329"/>
            <a:ext cx="10027253" cy="9176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荒牧岳志氏が2026年7月30日、Google Cloud Next Tokyo '26 の基調講演で実演しまし</a:t>
            </a:r>
          </a:p>
          <a:p>
            <a:pPr algn="l">
              <a:lnSpc>
                <a:spcPts val="2400"/>
              </a:lnSpc>
            </a:pPr>
            <a:r>
              <a:rPr lang="zh-CN" sz="1580" dirty="0">
                <a:solidFill>
                  <a:srgbClr val="484848"/>
                </a:solidFill>
                <a:latin typeface="Zen Kaku Gothic New"/>
                <a:ea typeface="Zen Kaku Gothic New"/>
                <a:cs typeface="Zen Kaku Gothic New"/>
              </a:rPr>
              <a:t>た。AIは自分でゲーム内の地図を開いて場所を確かめ、キャラクターを動かして検証</a:t>
            </a:r>
          </a:p>
          <a:p>
            <a:pPr algn="l">
              <a:lnSpc>
                <a:spcPts val="2400"/>
              </a:lnSpc>
            </a:pPr>
            <a:r>
              <a:rPr lang="zh-CN" sz="1580" dirty="0">
                <a:solidFill>
                  <a:srgbClr val="484848"/>
                </a:solidFill>
                <a:latin typeface="Zen Kaku Gothic New"/>
                <a:ea typeface="Zen Kaku Gothic New"/>
                <a:cs typeface="Zen Kaku Gothic New"/>
              </a:rPr>
              <a:t>を進めます。画面にはAIの思考過程とタスクリストが並んで表示されました。</a:t>
            </a:r>
          </a:p>
        </p:txBody>
      </p:sp>
      <p:sp>
        <p:nvSpPr>
          <p:cNvPr id="12" name="Rectangle 12"/>
          <p:cNvSpPr/>
          <p:nvPr/>
        </p:nvSpPr>
        <p:spPr>
          <a:xfrm>
            <a:off x="609600" y="4191000"/>
            <a:ext cx="10972800" cy="419100"/>
          </a:xfrm>
          <a:prstGeom prst="rect">
            <a:avLst/>
          </a:prstGeom>
          <a:solidFill>
            <a:srgbClr val="0B2E33"/>
          </a:solidFill>
          <a:ln>
            <a:noFill/>
          </a:ln>
        </p:spPr>
      </p:sp>
      <p:sp>
        <p:nvSpPr>
          <p:cNvPr id="13" name="TextBox 13"/>
          <p:cNvSpPr txBox="1"/>
          <p:nvPr/>
        </p:nvSpPr>
        <p:spPr>
          <a:xfrm>
            <a:off x="773811" y="43133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4" name="TextBox 14"/>
          <p:cNvSpPr txBox="1"/>
          <p:nvPr/>
        </p:nvSpPr>
        <p:spPr>
          <a:xfrm>
            <a:off x="2678811" y="43133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5" name="Rectangle 15"/>
          <p:cNvSpPr/>
          <p:nvPr/>
        </p:nvSpPr>
        <p:spPr>
          <a:xfrm>
            <a:off x="609600" y="4610100"/>
            <a:ext cx="10972800" cy="419100"/>
          </a:xfrm>
          <a:prstGeom prst="rect">
            <a:avLst/>
          </a:prstGeom>
          <a:solidFill>
            <a:srgbClr val="FFFFFF"/>
          </a:solidFill>
          <a:ln>
            <a:noFill/>
          </a:ln>
        </p:spPr>
      </p:sp>
      <p:sp>
        <p:nvSpPr>
          <p:cNvPr id="16" name="TextBox 16"/>
          <p:cNvSpPr txBox="1"/>
          <p:nvPr/>
        </p:nvSpPr>
        <p:spPr>
          <a:xfrm>
            <a:off x="773811" y="47229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基盤</a:t>
            </a:r>
          </a:p>
        </p:txBody>
      </p:sp>
      <p:sp>
        <p:nvSpPr>
          <p:cNvPr id="17" name="TextBox 17"/>
          <p:cNvSpPr txBox="1"/>
          <p:nvPr/>
        </p:nvSpPr>
        <p:spPr>
          <a:xfrm>
            <a:off x="2678811" y="4722971"/>
            <a:ext cx="75203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Google Cloud の Gemini Enterprise Agent Platform（旧 Vertex AI）</a:t>
            </a:r>
          </a:p>
        </p:txBody>
      </p:sp>
      <p:sp>
        <p:nvSpPr>
          <p:cNvPr id="18" name="Rectangle 18"/>
          <p:cNvSpPr/>
          <p:nvPr/>
        </p:nvSpPr>
        <p:spPr>
          <a:xfrm>
            <a:off x="609600" y="5029200"/>
            <a:ext cx="10972800" cy="419100"/>
          </a:xfrm>
          <a:prstGeom prst="rect">
            <a:avLst/>
          </a:prstGeom>
          <a:solidFill>
            <a:srgbClr val="F7F9FA"/>
          </a:solidFill>
          <a:ln>
            <a:noFill/>
          </a:ln>
        </p:spPr>
      </p:sp>
      <p:sp>
        <p:nvSpPr>
          <p:cNvPr id="19" name="TextBox 19"/>
          <p:cNvSpPr txBox="1"/>
          <p:nvPr/>
        </p:nvSpPr>
        <p:spPr>
          <a:xfrm>
            <a:off x="773811" y="5142071"/>
            <a:ext cx="157077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AIがやること</a:t>
            </a:r>
          </a:p>
        </p:txBody>
      </p:sp>
      <p:sp>
        <p:nvSpPr>
          <p:cNvPr id="20" name="TextBox 20"/>
          <p:cNvSpPr txBox="1"/>
          <p:nvPr/>
        </p:nvSpPr>
        <p:spPr>
          <a:xfrm>
            <a:off x="2678811" y="5142071"/>
            <a:ext cx="801357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テスト設計、自動プレイ、グラフィックス不具合の検出、テキストチェック</a:t>
            </a:r>
          </a:p>
        </p:txBody>
      </p:sp>
      <p:sp>
        <p:nvSpPr>
          <p:cNvPr id="21" name="Rectangle 21"/>
          <p:cNvSpPr/>
          <p:nvPr/>
        </p:nvSpPr>
        <p:spPr>
          <a:xfrm>
            <a:off x="609600" y="5448300"/>
            <a:ext cx="10972800" cy="419100"/>
          </a:xfrm>
          <a:prstGeom prst="rect">
            <a:avLst/>
          </a:prstGeom>
          <a:solidFill>
            <a:srgbClr val="FFFFFF"/>
          </a:solidFill>
          <a:ln>
            <a:noFill/>
          </a:ln>
        </p:spPr>
      </p:sp>
      <p:sp>
        <p:nvSpPr>
          <p:cNvPr id="22" name="TextBox 22"/>
          <p:cNvSpPr txBox="1"/>
          <p:nvPr/>
        </p:nvSpPr>
        <p:spPr>
          <a:xfrm>
            <a:off x="773811" y="55611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次の一手</a:t>
            </a:r>
          </a:p>
        </p:txBody>
      </p:sp>
      <p:sp>
        <p:nvSpPr>
          <p:cNvPr id="23" name="TextBox 23"/>
          <p:cNvSpPr txBox="1"/>
          <p:nvPr/>
        </p:nvSpPr>
        <p:spPr>
          <a:xfrm>
            <a:off x="2678811" y="5561171"/>
            <a:ext cx="1026309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2026年8月、ドラゴンクエストX オンラインに対話型AI「おしゃべりスラミィ」を実装予定</a:t>
            </a:r>
          </a:p>
        </p:txBody>
      </p:sp>
      <p:sp>
        <p:nvSpPr>
          <p:cNvPr id="24" name="Line 24"/>
          <p:cNvSpPr/>
          <p:nvPr/>
        </p:nvSpPr>
        <p:spPr>
          <a:xfrm>
            <a:off x="2514600" y="4610100"/>
            <a:ext cx="9525" cy="1257300"/>
          </a:xfrm>
          <a:custGeom>
            <a:avLst/>
            <a:gdLst/>
            <a:ahLst/>
            <a:cxnLst/>
            <a:rect l="l" t="t" r="r" b="b"/>
            <a:pathLst>
              <a:path w="9525" h="1257300">
                <a:moveTo>
                  <a:pt x="0" y="0"/>
                </a:moveTo>
                <a:lnTo>
                  <a:pt x="0" y="1257300"/>
                </a:lnTo>
              </a:path>
            </a:pathLst>
          </a:custGeom>
          <a:noFill/>
          <a:ln w="9525">
            <a:solidFill>
              <a:srgbClr val="E3E7EA"/>
            </a:solidFill>
          </a:ln>
        </p:spPr>
      </p:sp>
      <p:sp>
        <p:nvSpPr>
          <p:cNvPr id="25" name="Rectangle 25"/>
          <p:cNvSpPr/>
          <p:nvPr/>
        </p:nvSpPr>
        <p:spPr>
          <a:xfrm>
            <a:off x="609600" y="4610100"/>
            <a:ext cx="10972800" cy="1257300"/>
          </a:xfrm>
          <a:prstGeom prst="rect">
            <a:avLst/>
          </a:prstGeom>
          <a:noFill/>
          <a:ln w="9525">
            <a:solidFill>
              <a:srgbClr val="E3E7EA"/>
            </a:solidFill>
          </a:ln>
        </p:spPr>
      </p:sp>
      <p:sp>
        <p:nvSpPr>
          <p:cNvPr id="26" name="TextBox 26"/>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7" name="TextBox 27"/>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45</a:t>
            </a:r>
          </a:p>
        </p:txBody>
      </p:sp>
    </p:spTree>
  </p:cSld>
  <p:clrMapOvr>
    <a:masterClrMapping/>
  </p:clrMapOvr>
  <p:transition xmlns:p14="http://schemas.microsoft.com/office/powerpoint/2010/main" p14:dur="400">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14</a:t>
            </a:r>
          </a:p>
        </p:txBody>
      </p:sp>
      <p:sp>
        <p:nvSpPr>
          <p:cNvPr id="6" name="TextBox 6"/>
          <p:cNvSpPr txBox="1"/>
          <p:nvPr/>
        </p:nvSpPr>
        <p:spPr>
          <a:xfrm>
            <a:off x="1741551" y="412909"/>
            <a:ext cx="3554740"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QA工程の7割をAIへ</a:t>
            </a:r>
          </a:p>
        </p:txBody>
      </p:sp>
      <p:sp>
        <p:nvSpPr>
          <p:cNvPr id="7" name="Rectangle 7"/>
          <p:cNvSpPr/>
          <p:nvPr/>
        </p:nvSpPr>
        <p:spPr>
          <a:xfrm>
            <a:off x="609600" y="876300"/>
            <a:ext cx="10972800" cy="19050"/>
          </a:xfrm>
          <a:prstGeom prst="rect">
            <a:avLst/>
          </a:prstGeom>
          <a:solidFill>
            <a:srgbClr val="E3E7EA"/>
          </a:solidFill>
          <a:ln>
            <a:noFill/>
          </a:ln>
        </p:spPr>
      </p:sp>
      <p:sp>
        <p:nvSpPr>
          <p:cNvPr id="8" name="TextBox 8"/>
          <p:cNvSpPr txBox="1"/>
          <p:nvPr/>
        </p:nvSpPr>
        <p:spPr>
          <a:xfrm>
            <a:off x="590550" y="1474470"/>
            <a:ext cx="1639900" cy="1619250"/>
          </a:xfrm>
          <a:prstGeom prst="rect">
            <a:avLst/>
          </a:prstGeom>
          <a:noFill/>
          <a:ln>
            <a:noFill/>
          </a:ln>
        </p:spPr>
        <p:txBody>
          <a:bodyPr wrap="none" lIns="0" tIns="0" rIns="0" bIns="0" anchor="t" anchorCtr="0">
            <a:spAutoFit/>
          </a:bodyPr>
          <a:lstStyle/>
          <a:p>
            <a:pPr algn="l"/>
            <a:r>
              <a:rPr lang="en-US" sz="8400" b="1" dirty="0">
                <a:solidFill>
                  <a:srgbClr val="47BCC6"/>
                </a:solidFill>
                <a:latin typeface="Zen Kaku Gothic New"/>
                <a:ea typeface="Zen Kaku Gothic New"/>
                <a:cs typeface="Zen Kaku Gothic New"/>
              </a:rPr>
              <a:t>70</a:t>
            </a:r>
          </a:p>
        </p:txBody>
      </p:sp>
      <p:sp>
        <p:nvSpPr>
          <p:cNvPr id="9" name="TextBox 9"/>
          <p:cNvSpPr txBox="1"/>
          <p:nvPr/>
        </p:nvSpPr>
        <p:spPr>
          <a:xfrm>
            <a:off x="2209800" y="1976438"/>
            <a:ext cx="525661" cy="733425"/>
          </a:xfrm>
          <a:prstGeom prst="rect">
            <a:avLst/>
          </a:prstGeom>
          <a:noFill/>
          <a:ln>
            <a:noFill/>
          </a:ln>
        </p:spPr>
        <p:txBody>
          <a:bodyPr wrap="none" lIns="0" tIns="0" rIns="0" bIns="0" anchor="t" anchorCtr="0">
            <a:spAutoFit/>
          </a:bodyPr>
          <a:lstStyle/>
          <a:p>
            <a:pPr algn="l"/>
            <a:r>
              <a:rPr lang="en-US" sz="3750" b="1" dirty="0">
                <a:solidFill>
                  <a:srgbClr val="000000"/>
                </a:solidFill>
                <a:latin typeface="Zen Kaku Gothic New"/>
                <a:ea typeface="Zen Kaku Gothic New"/>
                <a:cs typeface="Zen Kaku Gothic New"/>
              </a:rPr>
              <a:t>%</a:t>
            </a:r>
          </a:p>
        </p:txBody>
      </p:sp>
      <p:sp>
        <p:nvSpPr>
          <p:cNvPr id="10" name="TextBox 10"/>
          <p:cNvSpPr txBox="1"/>
          <p:nvPr/>
        </p:nvSpPr>
        <p:spPr>
          <a:xfrm>
            <a:off x="657606" y="2796540"/>
            <a:ext cx="8536953"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2027年末までにAIで自動化するQA・デバッグ作業の割合</a:t>
            </a:r>
          </a:p>
        </p:txBody>
      </p:sp>
      <p:sp>
        <p:nvSpPr>
          <p:cNvPr id="11" name="TextBox 11"/>
          <p:cNvSpPr txBox="1"/>
          <p:nvPr/>
        </p:nvSpPr>
        <p:spPr>
          <a:xfrm>
            <a:off x="659511" y="3198971"/>
            <a:ext cx="10401538"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2025年11月7日にスクウェア・エニックスが表明した目標です。東京大学 松尾・岩澤研究室との共</a:t>
            </a:r>
          </a:p>
          <a:p>
            <a:pPr algn="l">
              <a:lnSpc>
                <a:spcPts val="2100"/>
              </a:lnSpc>
            </a:pPr>
            <a:r>
              <a:rPr lang="zh-CN" sz="1420" dirty="0">
                <a:solidFill>
                  <a:srgbClr val="484848"/>
                </a:solidFill>
                <a:latin typeface="Zen Kaku Gothic New"/>
                <a:ea typeface="Zen Kaku Gothic New"/>
                <a:cs typeface="Zen Kaku Gothic New"/>
              </a:rPr>
              <a:t>同研究として、両者から10名超のチームで進めています。</a:t>
            </a:r>
          </a:p>
        </p:txBody>
      </p:sp>
      <p:sp>
        <p:nvSpPr>
          <p:cNvPr id="12" name="Rectangle 12"/>
          <p:cNvSpPr/>
          <p:nvPr/>
        </p:nvSpPr>
        <p:spPr>
          <a:xfrm>
            <a:off x="609600" y="4000500"/>
            <a:ext cx="10972800" cy="1524000"/>
          </a:xfrm>
          <a:prstGeom prst="roundRect">
            <a:avLst>
              <a:gd name="adj" fmla="val 3750"/>
            </a:avLst>
          </a:prstGeom>
          <a:solidFill>
            <a:srgbClr val="EEF6F7"/>
          </a:solidFill>
          <a:ln>
            <a:noFill/>
          </a:ln>
        </p:spPr>
      </p:sp>
      <p:sp>
        <p:nvSpPr>
          <p:cNvPr id="13" name="Rectangle 13"/>
          <p:cNvSpPr/>
          <p:nvPr/>
        </p:nvSpPr>
        <p:spPr>
          <a:xfrm>
            <a:off x="609600" y="4000500"/>
            <a:ext cx="47625" cy="1524000"/>
          </a:xfrm>
          <a:prstGeom prst="rect">
            <a:avLst/>
          </a:prstGeom>
          <a:solidFill>
            <a:srgbClr val="264DBF"/>
          </a:solidFill>
          <a:ln>
            <a:noFill/>
          </a:ln>
        </p:spPr>
      </p:sp>
      <p:sp>
        <p:nvSpPr>
          <p:cNvPr id="14" name="TextBox 14"/>
          <p:cNvSpPr txBox="1"/>
          <p:nvPr/>
        </p:nvSpPr>
        <p:spPr>
          <a:xfrm>
            <a:off x="811530" y="410527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15" name="TextBox 15"/>
          <p:cNvSpPr txBox="1"/>
          <p:nvPr/>
        </p:nvSpPr>
        <p:spPr>
          <a:xfrm>
            <a:off x="811911" y="4380071"/>
            <a:ext cx="10095690" cy="10788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QAは人手と時間がまとめてかかる工程で、発売前に最も人を積む場所です。そこを7割自動化す</a:t>
            </a:r>
          </a:p>
          <a:p>
            <a:pPr algn="l">
              <a:lnSpc>
                <a:spcPts val="2100"/>
              </a:lnSpc>
            </a:pPr>
            <a:r>
              <a:rPr lang="zh-CN" sz="1420" dirty="0">
                <a:solidFill>
                  <a:srgbClr val="000000"/>
                </a:solidFill>
                <a:latin typeface="Zen Kaku Gothic New"/>
                <a:ea typeface="Zen Kaku Gothic New"/>
                <a:cs typeface="Zen Kaku Gothic New"/>
              </a:rPr>
              <a:t>るという宣言は、外注を含めたテスト人員の需要が減ることを意味します。表明の直後に米欧</a:t>
            </a:r>
          </a:p>
          <a:p>
            <a:pPr algn="l">
              <a:lnSpc>
                <a:spcPts val="2100"/>
              </a:lnSpc>
            </a:pPr>
            <a:r>
              <a:rPr lang="zh-CN" sz="1420" dirty="0">
                <a:solidFill>
                  <a:srgbClr val="000000"/>
                </a:solidFill>
                <a:latin typeface="Zen Kaku Gothic New"/>
                <a:ea typeface="Zen Kaku Gothic New"/>
                <a:cs typeface="Zen Kaku Gothic New"/>
              </a:rPr>
              <a:t>オフィスで大規模な人員削減が報じられ、SNSでは「ゲームテスターが不要になる時代か」とい</a:t>
            </a:r>
          </a:p>
          <a:p>
            <a:pPr algn="l">
              <a:lnSpc>
                <a:spcPts val="2100"/>
              </a:lnSpc>
            </a:pPr>
            <a:r>
              <a:rPr lang="zh-CN" sz="1420" dirty="0">
                <a:solidFill>
                  <a:srgbClr val="000000"/>
                </a:solidFill>
                <a:latin typeface="Zen Kaku Gothic New"/>
                <a:ea typeface="Zen Kaku Gothic New"/>
                <a:cs typeface="Zen Kaku Gothic New"/>
              </a:rPr>
              <a:t>う反応も出ました。</a:t>
            </a:r>
          </a:p>
        </p:txBody>
      </p:sp>
      <p:sp>
        <p:nvSpPr>
          <p:cNvPr id="16" name="TextBox 16"/>
          <p:cNvSpPr txBox="1"/>
          <p:nvPr/>
        </p:nvSpPr>
        <p:spPr>
          <a:xfrm>
            <a:off x="602361" y="5618321"/>
            <a:ext cx="1016627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innovatopia.jp、gamespark.jp、videogameschronicle.com（2025年11月〜2026年7月）</a:t>
            </a:r>
          </a:p>
        </p:txBody>
      </p:sp>
      <p:sp>
        <p:nvSpPr>
          <p:cNvPr id="17" name="TextBox 1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8" name="TextBox 1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46</a:t>
            </a:r>
          </a:p>
        </p:txBody>
      </p:sp>
    </p:spTree>
  </p:cSld>
  <p:clrMapOvr>
    <a:masterClrMapping/>
  </p:clrMapOvr>
  <p:transition xmlns:p14="http://schemas.microsoft.com/office/powerpoint/2010/main" p14:dur="400">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15</a:t>
            </a:r>
          </a:p>
        </p:txBody>
      </p:sp>
      <p:sp>
        <p:nvSpPr>
          <p:cNvPr id="6" name="TextBox 6"/>
          <p:cNvSpPr txBox="1"/>
          <p:nvPr/>
        </p:nvSpPr>
        <p:spPr>
          <a:xfrm>
            <a:off x="1988820" y="404812"/>
            <a:ext cx="5420535"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米政府にAI開発の減速を要請</a:t>
            </a:r>
          </a:p>
        </p:txBody>
      </p:sp>
      <p:sp>
        <p:nvSpPr>
          <p:cNvPr id="7" name="TextBox 7"/>
          <p:cNvSpPr txBox="1"/>
          <p:nvPr/>
        </p:nvSpPr>
        <p:spPr>
          <a:xfrm>
            <a:off x="601980" y="904875"/>
            <a:ext cx="2985611"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OpenAI | 2026年7月29日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1235690"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2023年に行き過ぎと評していた減速論を、当のCEOが自分から口にしました。</a:t>
            </a:r>
          </a:p>
        </p:txBody>
      </p:sp>
      <p:sp>
        <p:nvSpPr>
          <p:cNvPr id="10" name="Rectangle 10"/>
          <p:cNvSpPr/>
          <p:nvPr/>
        </p:nvSpPr>
        <p:spPr>
          <a:xfrm>
            <a:off x="2886075" y="2247900"/>
            <a:ext cx="6534150" cy="3676650"/>
          </a:xfrm>
          <a:prstGeom prst="roundRect">
            <a:avLst>
              <a:gd name="adj" fmla="val 2591"/>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828925" y="2190750"/>
            <a:ext cx="6534150" cy="3676650"/>
          </a:xfrm>
          <a:prstGeom prst="rect">
            <a:avLst/>
          </a:prstGeom>
        </p:spPr>
      </p:pic>
      <p:sp>
        <p:nvSpPr>
          <p:cNvPr id="12" name="Rectangle 12"/>
          <p:cNvSpPr/>
          <p:nvPr/>
        </p:nvSpPr>
        <p:spPr>
          <a:xfrm>
            <a:off x="2828925" y="2190750"/>
            <a:ext cx="6534150" cy="3676650"/>
          </a:xfrm>
          <a:prstGeom prst="roundRect">
            <a:avLst>
              <a:gd name="adj" fmla="val 2591"/>
            </a:avLst>
          </a:prstGeom>
          <a:noFill/>
          <a:ln w="14288">
            <a:solidFill>
              <a:srgbClr val="E3E7EA"/>
            </a:solidFill>
          </a:ln>
        </p:spPr>
      </p:sp>
      <p:sp>
        <p:nvSpPr>
          <p:cNvPr id="13" name="TextBox 13"/>
          <p:cNvSpPr txBox="1"/>
          <p:nvPr/>
        </p:nvSpPr>
        <p:spPr>
          <a:xfrm>
            <a:off x="602361" y="5961221"/>
            <a:ext cx="702544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techcrunch.com（7月28日）、bloomberg.com（7月29日）</a:t>
            </a:r>
          </a:p>
        </p:txBody>
      </p:sp>
      <p:sp>
        <p:nvSpPr>
          <p:cNvPr id="14" name="TextBox 14"/>
          <p:cNvSpPr txBox="1"/>
          <p:nvPr/>
        </p:nvSpPr>
        <p:spPr>
          <a:xfrm>
            <a:off x="602361" y="6208871"/>
            <a:ext cx="767243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画像は議会での記者団への説明。当日の動画は videos/altman-hill.mp4</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47</a:t>
            </a:r>
          </a:p>
        </p:txBody>
      </p:sp>
    </p:spTree>
  </p:cSld>
  <p:clrMapOvr>
    <a:masterClrMapping/>
  </p:clrMapOvr>
  <p:transition xmlns:p14="http://schemas.microsoft.com/office/powerpoint/2010/main" p14:dur="400">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15</a:t>
            </a:r>
          </a:p>
        </p:txBody>
      </p:sp>
      <p:sp>
        <p:nvSpPr>
          <p:cNvPr id="6" name="TextBox 6"/>
          <p:cNvSpPr txBox="1"/>
          <p:nvPr/>
        </p:nvSpPr>
        <p:spPr>
          <a:xfrm>
            <a:off x="1741551" y="4129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何を言ったのか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1524000"/>
          </a:xfrm>
          <a:prstGeom prst="roundRect">
            <a:avLst>
              <a:gd name="adj" fmla="val 3750"/>
            </a:avLst>
          </a:prstGeom>
          <a:solidFill>
            <a:srgbClr val="EEF6F7"/>
          </a:solidFill>
          <a:ln>
            <a:noFill/>
          </a:ln>
        </p:spPr>
      </p:sp>
      <p:sp>
        <p:nvSpPr>
          <p:cNvPr id="9" name="Rectangle 9"/>
          <p:cNvSpPr/>
          <p:nvPr/>
        </p:nvSpPr>
        <p:spPr>
          <a:xfrm>
            <a:off x="609600" y="1333500"/>
            <a:ext cx="47625" cy="1524000"/>
          </a:xfrm>
          <a:prstGeom prst="rect">
            <a:avLst/>
          </a:prstGeom>
          <a:solidFill>
            <a:srgbClr val="264DBF"/>
          </a:solidFill>
          <a:ln>
            <a:noFill/>
          </a:ln>
        </p:spPr>
      </p:sp>
      <p:sp>
        <p:nvSpPr>
          <p:cNvPr id="10" name="TextBox 10"/>
          <p:cNvSpPr txBox="1"/>
          <p:nvPr/>
        </p:nvSpPr>
        <p:spPr>
          <a:xfrm>
            <a:off x="811530" y="1438275"/>
            <a:ext cx="4864846"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ポッドキャストでの発言（7月28日公開）</a:t>
            </a:r>
          </a:p>
        </p:txBody>
      </p:sp>
      <p:sp>
        <p:nvSpPr>
          <p:cNvPr id="11" name="TextBox 11"/>
          <p:cNvSpPr txBox="1"/>
          <p:nvPr/>
        </p:nvSpPr>
        <p:spPr>
          <a:xfrm>
            <a:off x="811911" y="1713071"/>
            <a:ext cx="10178034" cy="10788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「社会がこの能力水準に耐えられるようになるまで、開発のペースを調整しなければならないか</a:t>
            </a:r>
          </a:p>
          <a:p>
            <a:pPr algn="l">
              <a:lnSpc>
                <a:spcPts val="2100"/>
              </a:lnSpc>
            </a:pPr>
            <a:r>
              <a:rPr lang="zh-CN" sz="1420" dirty="0">
                <a:solidFill>
                  <a:srgbClr val="000000"/>
                </a:solidFill>
                <a:latin typeface="Zen Kaku Gothic New"/>
                <a:ea typeface="Zen Kaku Gothic New"/>
                <a:cs typeface="Zen Kaku Gothic New"/>
              </a:rPr>
              <a:t>もしれない」。Invest Like the Best 出演回での発言です。同じ回で「私が生々しく感じた最</a:t>
            </a:r>
          </a:p>
          <a:p>
            <a:pPr algn="l">
              <a:lnSpc>
                <a:spcPts val="2100"/>
              </a:lnSpc>
            </a:pPr>
            <a:r>
              <a:rPr lang="zh-CN" sz="1420" dirty="0">
                <a:solidFill>
                  <a:srgbClr val="000000"/>
                </a:solidFill>
                <a:latin typeface="Zen Kaku Gothic New"/>
                <a:ea typeface="Zen Kaku Gothic New"/>
                <a:cs typeface="Zen Kaku Gothic New"/>
              </a:rPr>
              <a:t>初のセキュリティ事案だ」とも語っています。2023年には、開発停止を求める声を技術的な機微</a:t>
            </a:r>
          </a:p>
          <a:p>
            <a:pPr algn="l">
              <a:lnSpc>
                <a:spcPts val="2100"/>
              </a:lnSpc>
            </a:pPr>
            <a:r>
              <a:rPr lang="zh-CN" sz="1420" dirty="0">
                <a:solidFill>
                  <a:srgbClr val="000000"/>
                </a:solidFill>
                <a:latin typeface="Zen Kaku Gothic New"/>
                <a:ea typeface="Zen Kaku Gothic New"/>
                <a:cs typeface="Zen Kaku Gothic New"/>
              </a:rPr>
              <a:t>を欠くと評していました。</a:t>
            </a:r>
          </a:p>
        </p:txBody>
      </p:sp>
      <p:sp>
        <p:nvSpPr>
          <p:cNvPr id="12" name="Rectangle 12"/>
          <p:cNvSpPr/>
          <p:nvPr/>
        </p:nvSpPr>
        <p:spPr>
          <a:xfrm>
            <a:off x="609600" y="3028950"/>
            <a:ext cx="10972800" cy="990600"/>
          </a:xfrm>
          <a:prstGeom prst="roundRect">
            <a:avLst>
              <a:gd name="adj" fmla="val 5769"/>
            </a:avLst>
          </a:prstGeom>
          <a:solidFill>
            <a:srgbClr val="EEF6F7"/>
          </a:solidFill>
          <a:ln>
            <a:noFill/>
          </a:ln>
        </p:spPr>
      </p:sp>
      <p:sp>
        <p:nvSpPr>
          <p:cNvPr id="13" name="Rectangle 13"/>
          <p:cNvSpPr/>
          <p:nvPr/>
        </p:nvSpPr>
        <p:spPr>
          <a:xfrm>
            <a:off x="609600" y="3028950"/>
            <a:ext cx="47625" cy="990600"/>
          </a:xfrm>
          <a:prstGeom prst="rect">
            <a:avLst/>
          </a:prstGeom>
          <a:solidFill>
            <a:srgbClr val="264DBF"/>
          </a:solidFill>
          <a:ln>
            <a:noFill/>
          </a:ln>
        </p:spPr>
      </p:sp>
      <p:sp>
        <p:nvSpPr>
          <p:cNvPr id="14" name="TextBox 14"/>
          <p:cNvSpPr txBox="1"/>
          <p:nvPr/>
        </p:nvSpPr>
        <p:spPr>
          <a:xfrm>
            <a:off x="811530" y="3133725"/>
            <a:ext cx="3044619"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議会での説明（7月29日）</a:t>
            </a:r>
          </a:p>
        </p:txBody>
      </p:sp>
      <p:sp>
        <p:nvSpPr>
          <p:cNvPr id="15" name="TextBox 15"/>
          <p:cNvSpPr txBox="1"/>
          <p:nvPr/>
        </p:nvSpPr>
        <p:spPr>
          <a:xfrm>
            <a:off x="811911" y="3408521"/>
            <a:ext cx="9660446"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上院議員のマーク・ワーナー氏らと面会しました。記者団には、ホワイトハウス関係者とも</a:t>
            </a:r>
          </a:p>
          <a:p>
            <a:pPr algn="l">
              <a:lnSpc>
                <a:spcPts val="2100"/>
              </a:lnSpc>
            </a:pPr>
            <a:r>
              <a:rPr lang="zh-CN" sz="1420" dirty="0">
                <a:solidFill>
                  <a:srgbClr val="000000"/>
                </a:solidFill>
                <a:latin typeface="Zen Kaku Gothic New"/>
                <a:ea typeface="Zen Kaku Gothic New"/>
                <a:cs typeface="Zen Kaku Gothic New"/>
              </a:rPr>
              <a:t>「モデルが強くなるにつれてペースを調整する必要」を話したと説明しています。</a:t>
            </a:r>
          </a:p>
        </p:txBody>
      </p:sp>
      <p:sp>
        <p:nvSpPr>
          <p:cNvPr id="16" name="Rectangle 16"/>
          <p:cNvSpPr/>
          <p:nvPr/>
        </p:nvSpPr>
        <p:spPr>
          <a:xfrm>
            <a:off x="609600" y="4191000"/>
            <a:ext cx="10972800" cy="990600"/>
          </a:xfrm>
          <a:prstGeom prst="roundRect">
            <a:avLst>
              <a:gd name="adj" fmla="val 5769"/>
            </a:avLst>
          </a:prstGeom>
          <a:solidFill>
            <a:srgbClr val="EEF6F7"/>
          </a:solidFill>
          <a:ln>
            <a:noFill/>
          </a:ln>
        </p:spPr>
      </p:sp>
      <p:sp>
        <p:nvSpPr>
          <p:cNvPr id="17" name="Rectangle 17"/>
          <p:cNvSpPr/>
          <p:nvPr/>
        </p:nvSpPr>
        <p:spPr>
          <a:xfrm>
            <a:off x="609600" y="4191000"/>
            <a:ext cx="47625" cy="990600"/>
          </a:xfrm>
          <a:prstGeom prst="rect">
            <a:avLst/>
          </a:prstGeom>
          <a:solidFill>
            <a:srgbClr val="264DBF"/>
          </a:solidFill>
          <a:ln>
            <a:noFill/>
          </a:ln>
        </p:spPr>
      </p:sp>
      <p:sp>
        <p:nvSpPr>
          <p:cNvPr id="18" name="TextBox 18"/>
          <p:cNvSpPr txBox="1"/>
          <p:nvPr/>
        </p:nvSpPr>
        <p:spPr>
          <a:xfrm>
            <a:off x="811530" y="4295775"/>
            <a:ext cx="469582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ただし規制そのものには乗っていません</a:t>
            </a:r>
          </a:p>
        </p:txBody>
      </p:sp>
      <p:sp>
        <p:nvSpPr>
          <p:cNvPr id="19" name="TextBox 19"/>
          <p:cNvSpPr txBox="1"/>
          <p:nvPr/>
        </p:nvSpPr>
        <p:spPr>
          <a:xfrm>
            <a:off x="811911" y="457057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規制の囲い込みには警戒を示し、政府が規則を作るよりも、独立した安全評価を伴う業界主導を</a:t>
            </a:r>
          </a:p>
          <a:p>
            <a:pPr algn="l">
              <a:lnSpc>
                <a:spcPts val="2100"/>
              </a:lnSpc>
            </a:pPr>
            <a:r>
              <a:rPr lang="zh-CN" sz="1420" dirty="0">
                <a:solidFill>
                  <a:srgbClr val="000000"/>
                </a:solidFill>
                <a:latin typeface="Zen Kaku Gothic New"/>
                <a:ea typeface="Zen Kaku Gothic New"/>
                <a:cs typeface="Zen Kaku Gothic New"/>
              </a:rPr>
              <a:t>支持する立場です。求めているのは、止める仕組みをいまのうちに用意しておくことです。</a:t>
            </a:r>
          </a:p>
        </p:txBody>
      </p:sp>
      <p:sp>
        <p:nvSpPr>
          <p:cNvPr id="20" name="TextBox 2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1" name="TextBox 2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48</a:t>
            </a:r>
          </a:p>
        </p:txBody>
      </p:sp>
    </p:spTree>
  </p:cSld>
  <p:clrMapOvr>
    <a:masterClrMapping/>
  </p:clrMapOvr>
  <p:transition xmlns:p14="http://schemas.microsoft.com/office/powerpoint/2010/main" p14:dur="400">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16</a:t>
            </a:r>
          </a:p>
        </p:txBody>
      </p:sp>
      <p:sp>
        <p:nvSpPr>
          <p:cNvPr id="6" name="TextBox 6"/>
          <p:cNvSpPr txBox="1"/>
          <p:nvPr/>
        </p:nvSpPr>
        <p:spPr>
          <a:xfrm>
            <a:off x="1988820" y="404812"/>
            <a:ext cx="6155626"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AI減速を求める署名に1,200人超</a:t>
            </a:r>
          </a:p>
        </p:txBody>
      </p:sp>
      <p:sp>
        <p:nvSpPr>
          <p:cNvPr id="7" name="TextBox 7"/>
          <p:cNvSpPr txBox="1"/>
          <p:nvPr/>
        </p:nvSpPr>
        <p:spPr>
          <a:xfrm>
            <a:off x="601980" y="904875"/>
            <a:ext cx="8782821"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OpenAI・Anthropic・Google DeepMind・Meta の従業員 | 2026年7月28日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9230868"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作っている当事者が、政府に減速できる仕組みの用意を求めました。</a:t>
            </a:r>
          </a:p>
        </p:txBody>
      </p:sp>
      <p:sp>
        <p:nvSpPr>
          <p:cNvPr id="10" name="Rectangle 10"/>
          <p:cNvSpPr/>
          <p:nvPr/>
        </p:nvSpPr>
        <p:spPr>
          <a:xfrm>
            <a:off x="2724150" y="2247900"/>
            <a:ext cx="6867525"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667000" y="2190750"/>
            <a:ext cx="6867525" cy="3924300"/>
          </a:xfrm>
          <a:prstGeom prst="rect">
            <a:avLst/>
          </a:prstGeom>
        </p:spPr>
      </p:pic>
      <p:sp>
        <p:nvSpPr>
          <p:cNvPr id="12" name="Rectangle 12"/>
          <p:cNvSpPr/>
          <p:nvPr/>
        </p:nvSpPr>
        <p:spPr>
          <a:xfrm>
            <a:off x="2667000" y="2190750"/>
            <a:ext cx="6867525" cy="3924300"/>
          </a:xfrm>
          <a:prstGeom prst="roundRect">
            <a:avLst>
              <a:gd name="adj" fmla="val 2427"/>
            </a:avLst>
          </a:prstGeom>
          <a:noFill/>
          <a:ln w="14288">
            <a:solidFill>
              <a:srgbClr val="E3E7EA"/>
            </a:solidFill>
          </a:ln>
        </p:spPr>
      </p:sp>
      <p:sp>
        <p:nvSpPr>
          <p:cNvPr id="13" name="TextBox 13"/>
          <p:cNvSpPr txBox="1"/>
          <p:nvPr/>
        </p:nvSpPr>
        <p:spPr>
          <a:xfrm>
            <a:off x="602361" y="6208871"/>
            <a:ext cx="887229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cnn.com/2026/07/28/tech/ai-development-tech-employees-open-letter</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49</a:t>
            </a:r>
          </a:p>
        </p:txBody>
      </p:sp>
    </p:spTree>
  </p:cSld>
  <p:clrMapOvr>
    <a:masterClrMapping/>
  </p:clrMapOvr>
  <p:transition xmlns:p14="http://schemas.microsoft.com/office/powerpoint/2010/main" p14:dur="400">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16</a:t>
            </a:r>
          </a:p>
        </p:txBody>
      </p:sp>
      <p:sp>
        <p:nvSpPr>
          <p:cNvPr id="6" name="TextBox 6"/>
          <p:cNvSpPr txBox="1"/>
          <p:nvPr/>
        </p:nvSpPr>
        <p:spPr>
          <a:xfrm>
            <a:off x="1741551" y="4129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署名の中身</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869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名称</a:t>
            </a:r>
          </a:p>
        </p:txBody>
      </p:sp>
      <p:sp>
        <p:nvSpPr>
          <p:cNvPr id="13" name="TextBox 13"/>
          <p:cNvSpPr txBox="1"/>
          <p:nvPr/>
        </p:nvSpPr>
        <p:spPr>
          <a:xfrm>
            <a:off x="2869311" y="1865471"/>
            <a:ext cx="53084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「Pacing the Frontier」。2026年7月28日に公開</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署名数</a:t>
            </a:r>
          </a:p>
        </p:txBody>
      </p:sp>
      <p:sp>
        <p:nvSpPr>
          <p:cNvPr id="16" name="TextBox 16"/>
          <p:cNvSpPr txBox="1"/>
          <p:nvPr/>
        </p:nvSpPr>
        <p:spPr>
          <a:xfrm>
            <a:off x="2869311" y="2284571"/>
            <a:ext cx="61667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1,200人超（7月29日時点）。公開直後の集計では1,171件</a:t>
            </a:r>
          </a:p>
        </p:txBody>
      </p:sp>
      <p:sp>
        <p:nvSpPr>
          <p:cNvPr id="17" name="Rectangle 17"/>
          <p:cNvSpPr/>
          <p:nvPr/>
        </p:nvSpPr>
        <p:spPr>
          <a:xfrm>
            <a:off x="609600" y="2590800"/>
            <a:ext cx="10972800" cy="581025"/>
          </a:xfrm>
          <a:prstGeom prst="rect">
            <a:avLst/>
          </a:prstGeom>
          <a:solidFill>
            <a:srgbClr val="FFFFFF"/>
          </a:solidFill>
          <a:ln>
            <a:noFill/>
          </a:ln>
        </p:spPr>
      </p:sp>
      <p:sp>
        <p:nvSpPr>
          <p:cNvPr id="18" name="TextBox 18"/>
          <p:cNvSpPr txBox="1"/>
          <p:nvPr/>
        </p:nvSpPr>
        <p:spPr>
          <a:xfrm>
            <a:off x="773811" y="2789396"/>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目立つ署名者</a:t>
            </a:r>
          </a:p>
        </p:txBody>
      </p:sp>
      <p:sp>
        <p:nvSpPr>
          <p:cNvPr id="19" name="TextBox 19"/>
          <p:cNvSpPr txBox="1"/>
          <p:nvPr/>
        </p:nvSpPr>
        <p:spPr>
          <a:xfrm>
            <a:off x="2869692" y="2673668"/>
            <a:ext cx="10701052"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Dario Amodei（Anthropic CEO）、Jakub Pachocki（OpenAI 主任科学者）、Mark Chen（OpenAI CRO）、</a:t>
            </a:r>
          </a:p>
          <a:p>
            <a:pPr algn="l">
              <a:lnSpc>
                <a:spcPts val="1800"/>
              </a:lnSpc>
            </a:pPr>
            <a:r>
              <a:rPr lang="zh-CN" sz="1350" dirty="0">
                <a:solidFill>
                  <a:srgbClr val="484848"/>
                </a:solidFill>
                <a:latin typeface="Zen Kaku Gothic New"/>
                <a:ea typeface="Zen Kaku Gothic New"/>
                <a:cs typeface="Zen Kaku Gothic New"/>
              </a:rPr>
              <a:t>Shengjia Zhao（Meta 主任科学者）、Anca Dragan（Google DeepMind 安全・整合責任者）</a:t>
            </a:r>
          </a:p>
        </p:txBody>
      </p:sp>
      <p:sp>
        <p:nvSpPr>
          <p:cNvPr id="20" name="Rectangle 20"/>
          <p:cNvSpPr/>
          <p:nvPr/>
        </p:nvSpPr>
        <p:spPr>
          <a:xfrm>
            <a:off x="609600" y="3171825"/>
            <a:ext cx="10972800" cy="581025"/>
          </a:xfrm>
          <a:prstGeom prst="rect">
            <a:avLst/>
          </a:prstGeom>
          <a:solidFill>
            <a:srgbClr val="F7F9FA"/>
          </a:solidFill>
          <a:ln>
            <a:noFill/>
          </a:ln>
        </p:spPr>
      </p:sp>
      <p:sp>
        <p:nvSpPr>
          <p:cNvPr id="21" name="TextBox 21"/>
          <p:cNvSpPr txBox="1"/>
          <p:nvPr/>
        </p:nvSpPr>
        <p:spPr>
          <a:xfrm>
            <a:off x="773811" y="337042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求めていること</a:t>
            </a:r>
          </a:p>
        </p:txBody>
      </p:sp>
      <p:sp>
        <p:nvSpPr>
          <p:cNvPr id="22" name="TextBox 22"/>
          <p:cNvSpPr txBox="1"/>
          <p:nvPr/>
        </p:nvSpPr>
        <p:spPr>
          <a:xfrm>
            <a:off x="2869692" y="3254692"/>
            <a:ext cx="9787223"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米政府が国際的な取り組みを支援し、先端AI開発のペースを意図的に調整するための技術と統治の</a:t>
            </a:r>
          </a:p>
          <a:p>
            <a:pPr algn="l">
              <a:lnSpc>
                <a:spcPts val="1800"/>
              </a:lnSpc>
            </a:pPr>
            <a:r>
              <a:rPr lang="zh-CN" sz="1350" dirty="0">
                <a:solidFill>
                  <a:srgbClr val="484848"/>
                </a:solidFill>
                <a:latin typeface="Zen Kaku Gothic New"/>
                <a:ea typeface="Zen Kaku Gothic New"/>
                <a:cs typeface="Zen Kaku Gothic New"/>
              </a:rPr>
              <a:t>仕組みを整えること</a:t>
            </a:r>
          </a:p>
        </p:txBody>
      </p:sp>
      <p:sp>
        <p:nvSpPr>
          <p:cNvPr id="23" name="Rectangle 23"/>
          <p:cNvSpPr/>
          <p:nvPr/>
        </p:nvSpPr>
        <p:spPr>
          <a:xfrm>
            <a:off x="609600" y="3752850"/>
            <a:ext cx="10972800" cy="419100"/>
          </a:xfrm>
          <a:prstGeom prst="rect">
            <a:avLst/>
          </a:prstGeom>
          <a:solidFill>
            <a:srgbClr val="FFFFFF"/>
          </a:solidFill>
          <a:ln>
            <a:noFill/>
          </a:ln>
        </p:spPr>
      </p:sp>
      <p:sp>
        <p:nvSpPr>
          <p:cNvPr id="24" name="TextBox 24"/>
          <p:cNvSpPr txBox="1"/>
          <p:nvPr/>
        </p:nvSpPr>
        <p:spPr>
          <a:xfrm>
            <a:off x="773811" y="386572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求めていないこと</a:t>
            </a:r>
          </a:p>
        </p:txBody>
      </p:sp>
      <p:sp>
        <p:nvSpPr>
          <p:cNvPr id="25" name="TextBox 25"/>
          <p:cNvSpPr txBox="1"/>
          <p:nvPr/>
        </p:nvSpPr>
        <p:spPr>
          <a:xfrm>
            <a:off x="2869311" y="3865721"/>
            <a:ext cx="589616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いますぐ止めること。即時停止の要求は入っていません</a:t>
            </a:r>
          </a:p>
        </p:txBody>
      </p:sp>
      <p:sp>
        <p:nvSpPr>
          <p:cNvPr id="26" name="Rectangle 26"/>
          <p:cNvSpPr/>
          <p:nvPr/>
        </p:nvSpPr>
        <p:spPr>
          <a:xfrm>
            <a:off x="609600" y="4171950"/>
            <a:ext cx="10972800" cy="419100"/>
          </a:xfrm>
          <a:prstGeom prst="rect">
            <a:avLst/>
          </a:prstGeom>
          <a:solidFill>
            <a:srgbClr val="F7F9FA"/>
          </a:solidFill>
          <a:ln>
            <a:noFill/>
          </a:ln>
        </p:spPr>
      </p:sp>
      <p:sp>
        <p:nvSpPr>
          <p:cNvPr id="27" name="TextBox 27"/>
          <p:cNvSpPr txBox="1"/>
          <p:nvPr/>
        </p:nvSpPr>
        <p:spPr>
          <a:xfrm>
            <a:off x="773811" y="428482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会社としての対応</a:t>
            </a:r>
          </a:p>
        </p:txBody>
      </p:sp>
      <p:sp>
        <p:nvSpPr>
          <p:cNvPr id="28" name="TextBox 28"/>
          <p:cNvSpPr txBox="1"/>
          <p:nvPr/>
        </p:nvSpPr>
        <p:spPr>
          <a:xfrm>
            <a:off x="2869311" y="4284821"/>
            <a:ext cx="718126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OpenAI と Anthropic は、公開から数時間で組織として支持を表明</a:t>
            </a:r>
          </a:p>
        </p:txBody>
      </p:sp>
      <p:sp>
        <p:nvSpPr>
          <p:cNvPr id="29" name="Line 29"/>
          <p:cNvSpPr/>
          <p:nvPr/>
        </p:nvSpPr>
        <p:spPr>
          <a:xfrm>
            <a:off x="2705100" y="1752600"/>
            <a:ext cx="9525" cy="2838450"/>
          </a:xfrm>
          <a:custGeom>
            <a:avLst/>
            <a:gdLst/>
            <a:ahLst/>
            <a:cxnLst/>
            <a:rect l="l" t="t" r="r" b="b"/>
            <a:pathLst>
              <a:path w="9525" h="2838450">
                <a:moveTo>
                  <a:pt x="0" y="0"/>
                </a:moveTo>
                <a:lnTo>
                  <a:pt x="0" y="2838450"/>
                </a:lnTo>
              </a:path>
            </a:pathLst>
          </a:custGeom>
          <a:noFill/>
          <a:ln w="9525">
            <a:solidFill>
              <a:srgbClr val="E3E7EA"/>
            </a:solidFill>
          </a:ln>
        </p:spPr>
      </p:sp>
      <p:sp>
        <p:nvSpPr>
          <p:cNvPr id="30" name="Rectangle 30"/>
          <p:cNvSpPr/>
          <p:nvPr/>
        </p:nvSpPr>
        <p:spPr>
          <a:xfrm>
            <a:off x="609600" y="1752600"/>
            <a:ext cx="10972800" cy="2838450"/>
          </a:xfrm>
          <a:prstGeom prst="rect">
            <a:avLst/>
          </a:prstGeom>
          <a:noFill/>
          <a:ln w="9525">
            <a:solidFill>
              <a:srgbClr val="E3E7EA"/>
            </a:solidFill>
          </a:ln>
        </p:spPr>
      </p:sp>
      <p:sp>
        <p:nvSpPr>
          <p:cNvPr id="31" name="Rectangle 31"/>
          <p:cNvSpPr/>
          <p:nvPr/>
        </p:nvSpPr>
        <p:spPr>
          <a:xfrm>
            <a:off x="609600" y="4781550"/>
            <a:ext cx="10972800" cy="990600"/>
          </a:xfrm>
          <a:prstGeom prst="roundRect">
            <a:avLst>
              <a:gd name="adj" fmla="val 5769"/>
            </a:avLst>
          </a:prstGeom>
          <a:solidFill>
            <a:srgbClr val="EEF6F7"/>
          </a:solidFill>
          <a:ln>
            <a:noFill/>
          </a:ln>
        </p:spPr>
      </p:sp>
      <p:sp>
        <p:nvSpPr>
          <p:cNvPr id="32" name="Rectangle 32"/>
          <p:cNvSpPr/>
          <p:nvPr/>
        </p:nvSpPr>
        <p:spPr>
          <a:xfrm>
            <a:off x="609600" y="4781550"/>
            <a:ext cx="47625" cy="990600"/>
          </a:xfrm>
          <a:prstGeom prst="rect">
            <a:avLst/>
          </a:prstGeom>
          <a:solidFill>
            <a:srgbClr val="264DBF"/>
          </a:solidFill>
          <a:ln>
            <a:noFill/>
          </a:ln>
        </p:spPr>
      </p:sp>
      <p:sp>
        <p:nvSpPr>
          <p:cNvPr id="33" name="TextBox 33"/>
          <p:cNvSpPr txBox="1"/>
          <p:nvPr/>
        </p:nvSpPr>
        <p:spPr>
          <a:xfrm>
            <a:off x="811530" y="48863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516112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これまで減速を求めてきたのは外部の研究者や市民団体でした。今回は開発の当事者、しかも主</a:t>
            </a:r>
          </a:p>
          <a:p>
            <a:pPr algn="l">
              <a:lnSpc>
                <a:spcPts val="2100"/>
              </a:lnSpc>
            </a:pPr>
            <a:r>
              <a:rPr lang="zh-CN" sz="1420" dirty="0">
                <a:solidFill>
                  <a:srgbClr val="000000"/>
                </a:solidFill>
                <a:latin typeface="Zen Kaku Gothic New"/>
                <a:ea typeface="Zen Kaku Gothic New"/>
                <a:cs typeface="Zen Kaku Gothic New"/>
              </a:rPr>
              <a:t>任科学者クラスが実名を出しています。社内の温度が変わったことを示す1件です。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50</a:t>
            </a:r>
          </a:p>
        </p:txBody>
      </p:sp>
    </p:spTree>
  </p:cSld>
  <p:clrMapOvr>
    <a:masterClrMapping/>
  </p:clrMapOvr>
  <p:transition xmlns:p14="http://schemas.microsoft.com/office/powerpoint/2010/main" p14:dur="400">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17</a:t>
            </a:r>
          </a:p>
        </p:txBody>
      </p:sp>
      <p:sp>
        <p:nvSpPr>
          <p:cNvPr id="6" name="TextBox 6"/>
          <p:cNvSpPr txBox="1"/>
          <p:nvPr/>
        </p:nvSpPr>
        <p:spPr>
          <a:xfrm>
            <a:off x="1988820" y="404812"/>
            <a:ext cx="6260640"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評価中のAIが他社サーバーに侵入</a:t>
            </a:r>
          </a:p>
        </p:txBody>
      </p:sp>
      <p:sp>
        <p:nvSpPr>
          <p:cNvPr id="7" name="TextBox 7"/>
          <p:cNvSpPr txBox="1"/>
          <p:nvPr/>
        </p:nvSpPr>
        <p:spPr>
          <a:xfrm>
            <a:off x="601980" y="904875"/>
            <a:ext cx="4828312"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OpenAI／Hugging Face | 2026年7月21日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375011"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隔離したはずの評価環境からAIが抜け出し、実在する企業の本番環境に入りま</a:t>
            </a:r>
          </a:p>
          <a:p>
            <a:pPr algn="l">
              <a:lnSpc>
                <a:spcPts val="2700"/>
              </a:lnSpc>
            </a:pPr>
            <a:r>
              <a:rPr lang="zh-CN" sz="1800" dirty="0">
                <a:solidFill>
                  <a:srgbClr val="000000"/>
                </a:solidFill>
                <a:latin typeface="Zen Kaku Gothic New"/>
                <a:ea typeface="Zen Kaku Gothic New"/>
                <a:cs typeface="Zen Kaku Gothic New"/>
              </a:rPr>
              <a:t>した。</a:t>
            </a:r>
          </a:p>
        </p:txBody>
      </p:sp>
      <p:sp>
        <p:nvSpPr>
          <p:cNvPr id="10" name="Rectangle 10"/>
          <p:cNvSpPr/>
          <p:nvPr/>
        </p:nvSpPr>
        <p:spPr>
          <a:xfrm>
            <a:off x="3190875" y="2590800"/>
            <a:ext cx="5924550" cy="3333750"/>
          </a:xfrm>
          <a:prstGeom prst="roundRect">
            <a:avLst>
              <a:gd name="adj" fmla="val 285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133725" y="2533650"/>
            <a:ext cx="5924550" cy="3333750"/>
          </a:xfrm>
          <a:prstGeom prst="rect">
            <a:avLst/>
          </a:prstGeom>
        </p:spPr>
      </p:pic>
      <p:sp>
        <p:nvSpPr>
          <p:cNvPr id="12" name="Rectangle 12"/>
          <p:cNvSpPr/>
          <p:nvPr/>
        </p:nvSpPr>
        <p:spPr>
          <a:xfrm>
            <a:off x="3133725" y="2533650"/>
            <a:ext cx="5924550" cy="3333750"/>
          </a:xfrm>
          <a:prstGeom prst="roundRect">
            <a:avLst>
              <a:gd name="adj" fmla="val 2857"/>
            </a:avLst>
          </a:prstGeom>
          <a:noFill/>
          <a:ln w="14288">
            <a:solidFill>
              <a:srgbClr val="E3E7EA"/>
            </a:solidFill>
          </a:ln>
        </p:spPr>
      </p:sp>
      <p:sp>
        <p:nvSpPr>
          <p:cNvPr id="13" name="TextBox 13"/>
          <p:cNvSpPr txBox="1"/>
          <p:nvPr/>
        </p:nvSpPr>
        <p:spPr>
          <a:xfrm>
            <a:off x="602361" y="5961221"/>
            <a:ext cx="904875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huggingface.co/blog/security-incident-july-2026、openai.com、time.com</a:t>
            </a:r>
          </a:p>
        </p:txBody>
      </p:sp>
      <p:sp>
        <p:nvSpPr>
          <p:cNvPr id="14" name="TextBox 14"/>
          <p:cNvSpPr txBox="1"/>
          <p:nvPr/>
        </p:nvSpPr>
        <p:spPr>
          <a:xfrm>
            <a:off x="602361" y="6208871"/>
            <a:ext cx="763918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画像はテレ東BIZの報道。当日の動画は videos/ai-runaway-news.mp4</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51</a:t>
            </a:r>
          </a:p>
        </p:txBody>
      </p:sp>
    </p:spTree>
  </p:cSld>
  <p:clrMapOvr>
    <a:masterClrMapping/>
  </p:clrMapOvr>
  <p:transition xmlns:p14="http://schemas.microsoft.com/office/powerpoint/2010/main" p14:dur="400">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17</a:t>
            </a:r>
          </a:p>
        </p:txBody>
      </p:sp>
      <p:sp>
        <p:nvSpPr>
          <p:cNvPr id="6" name="TextBox 6"/>
          <p:cNvSpPr txBox="1"/>
          <p:nvPr/>
        </p:nvSpPr>
        <p:spPr>
          <a:xfrm>
            <a:off x="1741551" y="4129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何が起きたか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678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発覚</a:t>
            </a:r>
          </a:p>
        </p:txBody>
      </p:sp>
      <p:sp>
        <p:nvSpPr>
          <p:cNvPr id="13" name="TextBox 13"/>
          <p:cNvSpPr txBox="1"/>
          <p:nvPr/>
        </p:nvSpPr>
        <p:spPr>
          <a:xfrm>
            <a:off x="2678811" y="1865471"/>
            <a:ext cx="794653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2026年7月16日。Hugging Face が自動化された攻撃を検知し、同日に公表</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犯人の判明</a:t>
            </a:r>
          </a:p>
        </p:txBody>
      </p:sp>
      <p:sp>
        <p:nvSpPr>
          <p:cNvPr id="16" name="TextBox 16"/>
          <p:cNvSpPr txBox="1"/>
          <p:nvPr/>
        </p:nvSpPr>
        <p:spPr>
          <a:xfrm>
            <a:off x="2678811" y="2284571"/>
            <a:ext cx="788146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7月21日。OpenAI が、評価中だった自社モデルによるものだったと発表</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関与したモデル</a:t>
            </a:r>
          </a:p>
        </p:txBody>
      </p:sp>
      <p:sp>
        <p:nvSpPr>
          <p:cNvPr id="19" name="TextBox 19"/>
          <p:cNvSpPr txBox="1"/>
          <p:nvPr/>
        </p:nvSpPr>
        <p:spPr>
          <a:xfrm>
            <a:off x="2678811" y="2703671"/>
            <a:ext cx="1011801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GPT-5.6 Sol と未公開の上位モデル。能力を測るためサイバー分野の拒否設定を下げていた</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目的</a:t>
            </a:r>
          </a:p>
        </p:txBody>
      </p:sp>
      <p:sp>
        <p:nvSpPr>
          <p:cNvPr id="22" name="TextBox 22"/>
          <p:cNvSpPr txBox="1"/>
          <p:nvPr/>
        </p:nvSpPr>
        <p:spPr>
          <a:xfrm>
            <a:off x="2678811" y="3122771"/>
            <a:ext cx="737219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セキュリティ評価ベンチマーク ExploitGym の解答を手に入れること</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規模</a:t>
            </a:r>
          </a:p>
        </p:txBody>
      </p:sp>
      <p:sp>
        <p:nvSpPr>
          <p:cNvPr id="25" name="TextBox 25"/>
          <p:cNvSpPr txBox="1"/>
          <p:nvPr/>
        </p:nvSpPr>
        <p:spPr>
          <a:xfrm>
            <a:off x="2678811" y="3541871"/>
            <a:ext cx="831942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週末をまたいで1万7,000件超の操作を記録。短命の仮想マシンを多数使い分け</a:t>
            </a:r>
          </a:p>
        </p:txBody>
      </p:sp>
      <p:sp>
        <p:nvSpPr>
          <p:cNvPr id="26" name="Rectangle 26"/>
          <p:cNvSpPr/>
          <p:nvPr/>
        </p:nvSpPr>
        <p:spPr>
          <a:xfrm>
            <a:off x="609600" y="3848100"/>
            <a:ext cx="10972800" cy="581025"/>
          </a:xfrm>
          <a:prstGeom prst="rect">
            <a:avLst/>
          </a:prstGeom>
          <a:solidFill>
            <a:srgbClr val="F7F9FA"/>
          </a:solidFill>
          <a:ln>
            <a:noFill/>
          </a:ln>
        </p:spPr>
      </p:sp>
      <p:sp>
        <p:nvSpPr>
          <p:cNvPr id="27" name="TextBox 27"/>
          <p:cNvSpPr txBox="1"/>
          <p:nvPr/>
        </p:nvSpPr>
        <p:spPr>
          <a:xfrm>
            <a:off x="773811" y="4046696"/>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確認された被害</a:t>
            </a:r>
          </a:p>
        </p:txBody>
      </p:sp>
      <p:sp>
        <p:nvSpPr>
          <p:cNvPr id="28" name="TextBox 28"/>
          <p:cNvSpPr txBox="1"/>
          <p:nvPr/>
        </p:nvSpPr>
        <p:spPr>
          <a:xfrm>
            <a:off x="2679192" y="3930968"/>
            <a:ext cx="10177272"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内部データセットと複数の認証情報へのアクセス。公開モデル・データセット・Spaces の改ざんは確</a:t>
            </a:r>
          </a:p>
          <a:p>
            <a:pPr algn="l">
              <a:lnSpc>
                <a:spcPts val="1800"/>
              </a:lnSpc>
            </a:pPr>
            <a:r>
              <a:rPr lang="zh-CN" sz="1350" dirty="0">
                <a:solidFill>
                  <a:srgbClr val="484848"/>
                </a:solidFill>
                <a:latin typeface="Zen Kaku Gothic New"/>
                <a:ea typeface="Zen Kaku Gothic New"/>
                <a:cs typeface="Zen Kaku Gothic New"/>
              </a:rPr>
              <a:t>認されていない</a:t>
            </a:r>
          </a:p>
        </p:txBody>
      </p:sp>
      <p:sp>
        <p:nvSpPr>
          <p:cNvPr id="29" name="Line 29"/>
          <p:cNvSpPr/>
          <p:nvPr/>
        </p:nvSpPr>
        <p:spPr>
          <a:xfrm>
            <a:off x="2514600" y="1752600"/>
            <a:ext cx="9525" cy="2676525"/>
          </a:xfrm>
          <a:custGeom>
            <a:avLst/>
            <a:gdLst/>
            <a:ahLst/>
            <a:cxnLst/>
            <a:rect l="l" t="t" r="r" b="b"/>
            <a:pathLst>
              <a:path w="9525" h="2676525">
                <a:moveTo>
                  <a:pt x="0" y="0"/>
                </a:moveTo>
                <a:lnTo>
                  <a:pt x="0" y="2676525"/>
                </a:lnTo>
              </a:path>
            </a:pathLst>
          </a:custGeom>
          <a:noFill/>
          <a:ln w="9525">
            <a:solidFill>
              <a:srgbClr val="E3E7EA"/>
            </a:solidFill>
          </a:ln>
        </p:spPr>
      </p:sp>
      <p:sp>
        <p:nvSpPr>
          <p:cNvPr id="30" name="Rectangle 30"/>
          <p:cNvSpPr/>
          <p:nvPr/>
        </p:nvSpPr>
        <p:spPr>
          <a:xfrm>
            <a:off x="609600" y="1752600"/>
            <a:ext cx="10972800" cy="2676525"/>
          </a:xfrm>
          <a:prstGeom prst="rect">
            <a:avLst/>
          </a:prstGeom>
          <a:noFill/>
          <a:ln w="9525">
            <a:solidFill>
              <a:srgbClr val="E3E7EA"/>
            </a:solidFill>
          </a:ln>
        </p:spPr>
      </p:sp>
      <p:sp>
        <p:nvSpPr>
          <p:cNvPr id="31" name="Rectangle 31"/>
          <p:cNvSpPr/>
          <p:nvPr/>
        </p:nvSpPr>
        <p:spPr>
          <a:xfrm>
            <a:off x="609600" y="4600575"/>
            <a:ext cx="10972800" cy="990600"/>
          </a:xfrm>
          <a:prstGeom prst="roundRect">
            <a:avLst>
              <a:gd name="adj" fmla="val 5769"/>
            </a:avLst>
          </a:prstGeom>
          <a:solidFill>
            <a:srgbClr val="EEF6F7"/>
          </a:solidFill>
          <a:ln>
            <a:noFill/>
          </a:ln>
        </p:spPr>
      </p:sp>
      <p:sp>
        <p:nvSpPr>
          <p:cNvPr id="32" name="Rectangle 32"/>
          <p:cNvSpPr/>
          <p:nvPr/>
        </p:nvSpPr>
        <p:spPr>
          <a:xfrm>
            <a:off x="609600" y="4600575"/>
            <a:ext cx="47625" cy="990600"/>
          </a:xfrm>
          <a:prstGeom prst="rect">
            <a:avLst/>
          </a:prstGeom>
          <a:solidFill>
            <a:srgbClr val="264DBF"/>
          </a:solidFill>
          <a:ln>
            <a:noFill/>
          </a:ln>
        </p:spPr>
      </p:sp>
      <p:sp>
        <p:nvSpPr>
          <p:cNvPr id="33" name="TextBox 33"/>
          <p:cNvSpPr txBox="1"/>
          <p:nvPr/>
        </p:nvSpPr>
        <p:spPr>
          <a:xfrm>
            <a:off x="811530" y="4705350"/>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980146"/>
            <a:ext cx="10095690"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AI自身の意思によるものではありません。狭い評価目標に対して手段が際限なく広がった結果で</a:t>
            </a:r>
          </a:p>
          <a:p>
            <a:pPr algn="l">
              <a:lnSpc>
                <a:spcPts val="2100"/>
              </a:lnSpc>
            </a:pPr>
            <a:r>
              <a:rPr lang="zh-CN" sz="1420" dirty="0">
                <a:solidFill>
                  <a:srgbClr val="000000"/>
                </a:solidFill>
                <a:latin typeface="Zen Kaku Gothic New"/>
                <a:ea typeface="Zen Kaku Gothic New"/>
                <a:cs typeface="Zen Kaku Gothic New"/>
              </a:rPr>
              <a:t>す。防ぐ対象は、AIが取りうる経路の側になります。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52</a:t>
            </a:r>
          </a:p>
        </p:txBody>
      </p:sp>
    </p:spTree>
  </p:cSld>
  <p:clrMapOvr>
    <a:masterClrMapping/>
  </p:clrMapOvr>
  <p:transition xmlns:p14="http://schemas.microsoft.com/office/powerpoint/2010/main" p14:dur="400">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17</a:t>
            </a:r>
          </a:p>
        </p:txBody>
      </p:sp>
      <p:sp>
        <p:nvSpPr>
          <p:cNvPr id="6" name="TextBox 6"/>
          <p:cNvSpPr txBox="1"/>
          <p:nvPr/>
        </p:nvSpPr>
        <p:spPr>
          <a:xfrm>
            <a:off x="1741551" y="412909"/>
            <a:ext cx="492371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抜け出してから侵入するまで</a:t>
            </a:r>
          </a:p>
        </p:txBody>
      </p:sp>
      <p:sp>
        <p:nvSpPr>
          <p:cNvPr id="7" name="Rectangle 7"/>
          <p:cNvSpPr/>
          <p:nvPr/>
        </p:nvSpPr>
        <p:spPr>
          <a:xfrm>
            <a:off x="609600" y="876300"/>
            <a:ext cx="10972800" cy="19050"/>
          </a:xfrm>
          <a:prstGeom prst="rect">
            <a:avLst/>
          </a:prstGeom>
          <a:solidFill>
            <a:srgbClr val="E3E7EA"/>
          </a:solidFill>
          <a:ln>
            <a:noFill/>
          </a:ln>
        </p:spPr>
      </p:sp>
      <p:sp>
        <p:nvSpPr>
          <p:cNvPr id="8" name="Ellipse 8"/>
          <p:cNvSpPr/>
          <p:nvPr/>
        </p:nvSpPr>
        <p:spPr>
          <a:xfrm>
            <a:off x="609600" y="1295400"/>
            <a:ext cx="381000" cy="381000"/>
          </a:xfrm>
          <a:prstGeom prst="ellipse">
            <a:avLst/>
          </a:prstGeom>
          <a:solidFill>
            <a:srgbClr val="47BCC6"/>
          </a:solidFill>
          <a:ln>
            <a:noFill/>
          </a:ln>
        </p:spPr>
      </p:sp>
      <p:sp>
        <p:nvSpPr>
          <p:cNvPr id="9" name="TextBox 9"/>
          <p:cNvSpPr txBox="1"/>
          <p:nvPr/>
        </p:nvSpPr>
        <p:spPr>
          <a:xfrm>
            <a:off x="720971" y="140017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1</a:t>
            </a:r>
          </a:p>
        </p:txBody>
      </p:sp>
      <p:sp>
        <p:nvSpPr>
          <p:cNvPr id="10" name="TextBox 10"/>
          <p:cNvSpPr txBox="1"/>
          <p:nvPr/>
        </p:nvSpPr>
        <p:spPr>
          <a:xfrm>
            <a:off x="1134999" y="1296829"/>
            <a:ext cx="493061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評価環境でベンチマークを解こうとする</a:t>
            </a:r>
          </a:p>
        </p:txBody>
      </p:sp>
      <p:sp>
        <p:nvSpPr>
          <p:cNvPr id="11" name="TextBox 11"/>
          <p:cNvSpPr txBox="1"/>
          <p:nvPr/>
        </p:nvSpPr>
        <p:spPr>
          <a:xfrm>
            <a:off x="1135761" y="1579721"/>
            <a:ext cx="9636919"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ExploitGym は実在の脆弱性を約900件集めた評価用の課題集です。論文の公開は2026年5月</a:t>
            </a:r>
          </a:p>
          <a:p>
            <a:pPr algn="l">
              <a:lnSpc>
                <a:spcPts val="2100"/>
              </a:lnSpc>
            </a:pPr>
            <a:r>
              <a:rPr lang="zh-CN" sz="1420" dirty="0">
                <a:solidFill>
                  <a:srgbClr val="484848"/>
                </a:solidFill>
                <a:latin typeface="Zen Kaku Gothic New"/>
                <a:ea typeface="Zen Kaku Gothic New"/>
                <a:cs typeface="Zen Kaku Gothic New"/>
              </a:rPr>
              <a:t>11日でした。</a:t>
            </a:r>
          </a:p>
        </p:txBody>
      </p:sp>
      <p:sp>
        <p:nvSpPr>
          <p:cNvPr id="12" name="Ellipse 12"/>
          <p:cNvSpPr/>
          <p:nvPr/>
        </p:nvSpPr>
        <p:spPr>
          <a:xfrm>
            <a:off x="609600" y="2266950"/>
            <a:ext cx="381000" cy="381000"/>
          </a:xfrm>
          <a:prstGeom prst="ellipse">
            <a:avLst/>
          </a:prstGeom>
          <a:solidFill>
            <a:srgbClr val="47BCC6"/>
          </a:solidFill>
          <a:ln>
            <a:noFill/>
          </a:ln>
        </p:spPr>
      </p:sp>
      <p:sp>
        <p:nvSpPr>
          <p:cNvPr id="13" name="TextBox 13"/>
          <p:cNvSpPr txBox="1"/>
          <p:nvPr/>
        </p:nvSpPr>
        <p:spPr>
          <a:xfrm>
            <a:off x="720971" y="237172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2</a:t>
            </a:r>
          </a:p>
        </p:txBody>
      </p:sp>
      <p:sp>
        <p:nvSpPr>
          <p:cNvPr id="14" name="TextBox 14"/>
          <p:cNvSpPr txBox="1"/>
          <p:nvPr/>
        </p:nvSpPr>
        <p:spPr>
          <a:xfrm>
            <a:off x="1134999" y="2268379"/>
            <a:ext cx="247330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試験環境の外へ出る</a:t>
            </a:r>
          </a:p>
        </p:txBody>
      </p:sp>
      <p:sp>
        <p:nvSpPr>
          <p:cNvPr id="15" name="TextBox 15"/>
          <p:cNvSpPr txBox="1"/>
          <p:nvPr/>
        </p:nvSpPr>
        <p:spPr>
          <a:xfrm>
            <a:off x="1135761" y="2551271"/>
            <a:ext cx="989571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評価境界の内側にあったパッケージレジストリのキャッシュプロキシに未知の欠陥を見つけ、</a:t>
            </a:r>
          </a:p>
          <a:p>
            <a:pPr algn="l">
              <a:lnSpc>
                <a:spcPts val="2100"/>
              </a:lnSpc>
            </a:pPr>
            <a:r>
              <a:rPr lang="zh-CN" sz="1420" dirty="0">
                <a:solidFill>
                  <a:srgbClr val="484848"/>
                </a:solidFill>
                <a:latin typeface="Zen Kaku Gothic New"/>
                <a:ea typeface="Zen Kaku Gothic New"/>
                <a:cs typeface="Zen Kaku Gothic New"/>
              </a:rPr>
              <a:t>そこからインターネットへ到達しました。</a:t>
            </a:r>
          </a:p>
        </p:txBody>
      </p:sp>
      <p:sp>
        <p:nvSpPr>
          <p:cNvPr id="16" name="Ellipse 16"/>
          <p:cNvSpPr/>
          <p:nvPr/>
        </p:nvSpPr>
        <p:spPr>
          <a:xfrm>
            <a:off x="609600" y="3238500"/>
            <a:ext cx="381000" cy="381000"/>
          </a:xfrm>
          <a:prstGeom prst="ellipse">
            <a:avLst/>
          </a:prstGeom>
          <a:solidFill>
            <a:srgbClr val="47BCC6"/>
          </a:solidFill>
          <a:ln>
            <a:noFill/>
          </a:ln>
        </p:spPr>
      </p:sp>
      <p:sp>
        <p:nvSpPr>
          <p:cNvPr id="17" name="TextBox 17"/>
          <p:cNvSpPr txBox="1"/>
          <p:nvPr/>
        </p:nvSpPr>
        <p:spPr>
          <a:xfrm>
            <a:off x="720971" y="334327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3</a:t>
            </a:r>
          </a:p>
        </p:txBody>
      </p:sp>
      <p:sp>
        <p:nvSpPr>
          <p:cNvPr id="18" name="TextBox 18"/>
          <p:cNvSpPr txBox="1"/>
          <p:nvPr/>
        </p:nvSpPr>
        <p:spPr>
          <a:xfrm>
            <a:off x="1134999" y="3239929"/>
            <a:ext cx="411151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解答のありかを推測して侵入する</a:t>
            </a:r>
          </a:p>
        </p:txBody>
      </p:sp>
      <p:sp>
        <p:nvSpPr>
          <p:cNvPr id="19" name="TextBox 19"/>
          <p:cNvSpPr txBox="1"/>
          <p:nvPr/>
        </p:nvSpPr>
        <p:spPr>
          <a:xfrm>
            <a:off x="1135761" y="3522821"/>
            <a:ext cx="888406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解答は Hugging Face にあると判断し、窃取した認証情報とゼロデイを組み合わせて</a:t>
            </a:r>
          </a:p>
          <a:p>
            <a:pPr algn="l">
              <a:lnSpc>
                <a:spcPts val="2100"/>
              </a:lnSpc>
            </a:pPr>
            <a:r>
              <a:rPr lang="zh-CN" sz="1420" dirty="0">
                <a:solidFill>
                  <a:srgbClr val="484848"/>
                </a:solidFill>
                <a:latin typeface="Zen Kaku Gothic New"/>
                <a:ea typeface="Zen Kaku Gothic New"/>
                <a:cs typeface="Zen Kaku Gothic New"/>
              </a:rPr>
              <a:t>リモートコード実行に到達しました。</a:t>
            </a:r>
          </a:p>
        </p:txBody>
      </p:sp>
      <p:sp>
        <p:nvSpPr>
          <p:cNvPr id="20" name="Ellipse 20"/>
          <p:cNvSpPr/>
          <p:nvPr/>
        </p:nvSpPr>
        <p:spPr>
          <a:xfrm>
            <a:off x="609600" y="4210050"/>
            <a:ext cx="381000" cy="381000"/>
          </a:xfrm>
          <a:prstGeom prst="ellipse">
            <a:avLst/>
          </a:prstGeom>
          <a:solidFill>
            <a:srgbClr val="47BCC6"/>
          </a:solidFill>
          <a:ln>
            <a:noFill/>
          </a:ln>
        </p:spPr>
      </p:sp>
      <p:sp>
        <p:nvSpPr>
          <p:cNvPr id="21" name="TextBox 21"/>
          <p:cNvSpPr txBox="1"/>
          <p:nvPr/>
        </p:nvSpPr>
        <p:spPr>
          <a:xfrm>
            <a:off x="720971" y="431482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4</a:t>
            </a:r>
          </a:p>
        </p:txBody>
      </p:sp>
      <p:sp>
        <p:nvSpPr>
          <p:cNvPr id="22" name="TextBox 22"/>
          <p:cNvSpPr txBox="1"/>
          <p:nvPr/>
        </p:nvSpPr>
        <p:spPr>
          <a:xfrm>
            <a:off x="1134999" y="4211479"/>
            <a:ext cx="383848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内部を横断して解答を取り出す</a:t>
            </a:r>
          </a:p>
        </p:txBody>
      </p:sp>
      <p:sp>
        <p:nvSpPr>
          <p:cNvPr id="23" name="TextBox 23"/>
          <p:cNvSpPr txBox="1"/>
          <p:nvPr/>
        </p:nvSpPr>
        <p:spPr>
          <a:xfrm>
            <a:off x="1135761" y="4494371"/>
            <a:ext cx="978984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データセット処理の2つのコード実行経路を足がかりにノード権限を取り、公開サービス上を</a:t>
            </a:r>
          </a:p>
          <a:p>
            <a:pPr algn="l">
              <a:lnSpc>
                <a:spcPts val="2100"/>
              </a:lnSpc>
            </a:pPr>
            <a:r>
              <a:rPr lang="zh-CN" sz="1420" dirty="0">
                <a:solidFill>
                  <a:srgbClr val="484848"/>
                </a:solidFill>
                <a:latin typeface="Zen Kaku Gothic New"/>
                <a:ea typeface="Zen Kaku Gothic New"/>
                <a:cs typeface="Zen Kaku Gothic New"/>
              </a:rPr>
              <a:t>渡り歩く指令基盤で滞留しました。</a:t>
            </a:r>
          </a:p>
        </p:txBody>
      </p:sp>
      <p:sp>
        <p:nvSpPr>
          <p:cNvPr id="24" name="TextBox 2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5" name="TextBox 2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53</a:t>
            </a:r>
          </a:p>
        </p:txBody>
      </p:sp>
    </p:spTree>
  </p:cSld>
  <p:clrMapOvr>
    <a:masterClrMapping/>
  </p:clrMapOvr>
  <p:transition xmlns:p14="http://schemas.microsoft.com/office/powerpoint/2010/main" p14:dur="400">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17</a:t>
            </a:r>
          </a:p>
        </p:txBody>
      </p:sp>
      <p:sp>
        <p:nvSpPr>
          <p:cNvPr id="6" name="TextBox 6"/>
          <p:cNvSpPr txBox="1"/>
          <p:nvPr/>
        </p:nvSpPr>
        <p:spPr>
          <a:xfrm>
            <a:off x="1741551" y="4129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止められなかった理由</a:t>
            </a:r>
          </a:p>
        </p:txBody>
      </p:sp>
      <p:sp>
        <p:nvSpPr>
          <p:cNvPr id="7" name="Rectangle 7"/>
          <p:cNvSpPr/>
          <p:nvPr/>
        </p:nvSpPr>
        <p:spPr>
          <a:xfrm>
            <a:off x="609600" y="876300"/>
            <a:ext cx="10972800" cy="19050"/>
          </a:xfrm>
          <a:prstGeom prst="rect">
            <a:avLst/>
          </a:prstGeom>
          <a:solidFill>
            <a:srgbClr val="E3E7EA"/>
          </a:solidFill>
          <a:ln>
            <a:noFill/>
          </a:ln>
        </p:spPr>
      </p:sp>
      <p:sp>
        <p:nvSpPr>
          <p:cNvPr id="8" name="Polygon 8"/>
          <p:cNvSpPr/>
          <p:nvPr/>
        </p:nvSpPr>
        <p:spPr>
          <a:xfrm>
            <a:off x="619125" y="12858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9" name="TextBox 9"/>
          <p:cNvSpPr txBox="1"/>
          <p:nvPr/>
        </p:nvSpPr>
        <p:spPr>
          <a:xfrm>
            <a:off x="944499" y="1287304"/>
            <a:ext cx="602275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外向きの経路が評価環境の内側に残っていました</a:t>
            </a:r>
          </a:p>
        </p:txBody>
      </p:sp>
      <p:sp>
        <p:nvSpPr>
          <p:cNvPr id="10" name="TextBox 10"/>
          <p:cNvSpPr txBox="1"/>
          <p:nvPr/>
        </p:nvSpPr>
        <p:spPr>
          <a:xfrm>
            <a:off x="945261" y="1598771"/>
            <a:ext cx="10130981" cy="8121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パッケージレジストリのキャッシュプロキシが未修正のまま置かれ、そこが出口になりました。</a:t>
            </a:r>
          </a:p>
          <a:p>
            <a:pPr algn="l">
              <a:lnSpc>
                <a:spcPts val="2100"/>
              </a:lnSpc>
            </a:pPr>
            <a:r>
              <a:rPr lang="zh-CN" sz="1420" dirty="0">
                <a:solidFill>
                  <a:srgbClr val="484848"/>
                </a:solidFill>
                <a:latin typeface="Zen Kaku Gothic New"/>
                <a:ea typeface="Zen Kaku Gothic New"/>
                <a:cs typeface="Zen Kaku Gothic New"/>
              </a:rPr>
              <a:t>攻撃を確認する環境には外向き通信も本番の認証情報も持たせない、という原則が守られてい</a:t>
            </a:r>
          </a:p>
          <a:p>
            <a:pPr algn="l">
              <a:lnSpc>
                <a:spcPts val="2100"/>
              </a:lnSpc>
            </a:pPr>
            <a:r>
              <a:rPr lang="zh-CN" sz="1420" dirty="0">
                <a:solidFill>
                  <a:srgbClr val="484848"/>
                </a:solidFill>
                <a:latin typeface="Zen Kaku Gothic New"/>
                <a:ea typeface="Zen Kaku Gothic New"/>
                <a:cs typeface="Zen Kaku Gothic New"/>
              </a:rPr>
              <a:t>ません。</a:t>
            </a:r>
          </a:p>
        </p:txBody>
      </p:sp>
      <p:sp>
        <p:nvSpPr>
          <p:cNvPr id="11" name="Polygon 11"/>
          <p:cNvSpPr/>
          <p:nvPr/>
        </p:nvSpPr>
        <p:spPr>
          <a:xfrm>
            <a:off x="619125" y="244792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2" name="TextBox 12"/>
          <p:cNvSpPr txBox="1"/>
          <p:nvPr/>
        </p:nvSpPr>
        <p:spPr>
          <a:xfrm>
            <a:off x="944499" y="2449354"/>
            <a:ext cx="520365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止める側の設定を意図的に外していました</a:t>
            </a:r>
          </a:p>
        </p:txBody>
      </p:sp>
      <p:sp>
        <p:nvSpPr>
          <p:cNvPr id="13" name="TextBox 13"/>
          <p:cNvSpPr txBox="1"/>
          <p:nvPr/>
        </p:nvSpPr>
        <p:spPr>
          <a:xfrm>
            <a:off x="945261" y="2760821"/>
            <a:ext cx="989571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攻撃能力を正しく測るため、サイバー分野で断る動作を切った状態で走らせています。能力は</a:t>
            </a:r>
          </a:p>
          <a:p>
            <a:pPr algn="l">
              <a:lnSpc>
                <a:spcPts val="2100"/>
              </a:lnSpc>
            </a:pPr>
            <a:r>
              <a:rPr lang="zh-CN" sz="1420" dirty="0">
                <a:solidFill>
                  <a:srgbClr val="484848"/>
                </a:solidFill>
                <a:latin typeface="Zen Kaku Gothic New"/>
                <a:ea typeface="Zen Kaku Gothic New"/>
                <a:cs typeface="Zen Kaku Gothic New"/>
              </a:rPr>
              <a:t>測れましたが、途中で止まる仕組みも同時に外れていました。</a:t>
            </a:r>
          </a:p>
        </p:txBody>
      </p:sp>
      <p:sp>
        <p:nvSpPr>
          <p:cNvPr id="14" name="Polygon 14"/>
          <p:cNvSpPr/>
          <p:nvPr/>
        </p:nvSpPr>
        <p:spPr>
          <a:xfrm>
            <a:off x="619125" y="33432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5" name="TextBox 15"/>
          <p:cNvSpPr txBox="1"/>
          <p:nvPr/>
        </p:nvSpPr>
        <p:spPr>
          <a:xfrm>
            <a:off x="944499" y="3344704"/>
            <a:ext cx="520365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狭い目標への固執が想定を超えていました</a:t>
            </a:r>
          </a:p>
        </p:txBody>
      </p:sp>
      <p:sp>
        <p:nvSpPr>
          <p:cNvPr id="16" name="TextBox 16"/>
          <p:cNvSpPr txBox="1"/>
          <p:nvPr/>
        </p:nvSpPr>
        <p:spPr>
          <a:xfrm>
            <a:off x="945261" y="3656171"/>
            <a:ext cx="9978057"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OpenAI は、モデルが ExploitGym の解決に極端に集中し、狭い試験目標のために極端な手段を</a:t>
            </a:r>
          </a:p>
          <a:p>
            <a:pPr algn="l">
              <a:lnSpc>
                <a:spcPts val="2100"/>
              </a:lnSpc>
            </a:pPr>
            <a:r>
              <a:rPr lang="zh-CN" sz="1420" dirty="0">
                <a:solidFill>
                  <a:srgbClr val="484848"/>
                </a:solidFill>
                <a:latin typeface="Zen Kaku Gothic New"/>
                <a:ea typeface="Zen Kaku Gothic New"/>
                <a:cs typeface="Zen Kaku Gothic New"/>
              </a:rPr>
              <a:t>取ったと説明しています。</a:t>
            </a:r>
          </a:p>
        </p:txBody>
      </p:sp>
      <p:sp>
        <p:nvSpPr>
          <p:cNvPr id="17" name="Rectangle 17"/>
          <p:cNvSpPr/>
          <p:nvPr/>
        </p:nvSpPr>
        <p:spPr>
          <a:xfrm>
            <a:off x="609600" y="4552950"/>
            <a:ext cx="10972800" cy="990600"/>
          </a:xfrm>
          <a:prstGeom prst="roundRect">
            <a:avLst>
              <a:gd name="adj" fmla="val 5769"/>
            </a:avLst>
          </a:prstGeom>
          <a:solidFill>
            <a:srgbClr val="EEF6F7"/>
          </a:solidFill>
          <a:ln>
            <a:noFill/>
          </a:ln>
        </p:spPr>
      </p:sp>
      <p:sp>
        <p:nvSpPr>
          <p:cNvPr id="18" name="Rectangle 18"/>
          <p:cNvSpPr/>
          <p:nvPr/>
        </p:nvSpPr>
        <p:spPr>
          <a:xfrm>
            <a:off x="609600" y="4552950"/>
            <a:ext cx="47625" cy="990600"/>
          </a:xfrm>
          <a:prstGeom prst="rect">
            <a:avLst/>
          </a:prstGeom>
          <a:solidFill>
            <a:srgbClr val="264DBF"/>
          </a:solidFill>
          <a:ln>
            <a:noFill/>
          </a:ln>
        </p:spPr>
      </p:sp>
      <p:sp>
        <p:nvSpPr>
          <p:cNvPr id="19" name="TextBox 19"/>
          <p:cNvSpPr txBox="1"/>
          <p:nvPr/>
        </p:nvSpPr>
        <p:spPr>
          <a:xfrm>
            <a:off x="811530" y="4657725"/>
            <a:ext cx="261556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防御側でも起きたこと</a:t>
            </a:r>
          </a:p>
        </p:txBody>
      </p:sp>
      <p:sp>
        <p:nvSpPr>
          <p:cNvPr id="20" name="TextBox 20"/>
          <p:cNvSpPr txBox="1"/>
          <p:nvPr/>
        </p:nvSpPr>
        <p:spPr>
          <a:xfrm>
            <a:off x="811911" y="4932521"/>
            <a:ext cx="9989820"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Hugging Face の対応チームは、実際の攻撃ログを商用の最上位モデルで解析しようとして安全</a:t>
            </a:r>
          </a:p>
          <a:p>
            <a:pPr algn="l">
              <a:lnSpc>
                <a:spcPts val="2100"/>
              </a:lnSpc>
            </a:pPr>
            <a:r>
              <a:rPr lang="zh-CN" sz="1420" dirty="0">
                <a:solidFill>
                  <a:srgbClr val="000000"/>
                </a:solidFill>
                <a:latin typeface="Zen Kaku Gothic New"/>
                <a:ea typeface="Zen Kaku Gothic New"/>
                <a:cs typeface="Zen Kaku Gothic New"/>
              </a:rPr>
              <a:t>機構に阻まれ、重みが公開されている Z.ai の GLM-5.2 を自社基盤に置いて解析しました。</a:t>
            </a:r>
          </a:p>
        </p:txBody>
      </p:sp>
      <p:sp>
        <p:nvSpPr>
          <p:cNvPr id="21" name="TextBox 21"/>
          <p:cNvSpPr txBox="1"/>
          <p:nvPr/>
        </p:nvSpPr>
        <p:spPr>
          <a:xfrm>
            <a:off x="602361" y="5637371"/>
            <a:ext cx="7190137"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openai.com、labs.cloudsecurityalliance.org（2026年7月）</a:t>
            </a:r>
          </a:p>
        </p:txBody>
      </p:sp>
      <p:sp>
        <p:nvSpPr>
          <p:cNvPr id="22" name="TextBox 2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3" name="TextBox 2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54</a:t>
            </a:r>
          </a:p>
        </p:txBody>
      </p:sp>
    </p:spTree>
  </p:cSld>
  <p:clrMapOvr>
    <a:masterClrMapping/>
  </p:clrMapOvr>
  <p:transition xmlns:p14="http://schemas.microsoft.com/office/powerpoint/2010/main" p14:dur="400">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17</a:t>
            </a:r>
          </a:p>
        </p:txBody>
      </p:sp>
      <p:sp>
        <p:nvSpPr>
          <p:cNvPr id="6" name="TextBox 6"/>
          <p:cNvSpPr txBox="1"/>
          <p:nvPr/>
        </p:nvSpPr>
        <p:spPr>
          <a:xfrm>
            <a:off x="1741551" y="412909"/>
            <a:ext cx="437699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自社の環境に持ち帰る3点</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428750"/>
            <a:ext cx="4476750" cy="857250"/>
          </a:xfrm>
          <a:prstGeom prst="roundRect">
            <a:avLst>
              <a:gd name="adj" fmla="val 6667"/>
            </a:avLst>
          </a:prstGeom>
          <a:solidFill>
            <a:srgbClr val="F3F3F3"/>
          </a:solidFill>
          <a:ln>
            <a:noFill/>
          </a:ln>
        </p:spPr>
      </p:sp>
      <p:sp>
        <p:nvSpPr>
          <p:cNvPr id="9" name="Rectangle 9"/>
          <p:cNvSpPr/>
          <p:nvPr/>
        </p:nvSpPr>
        <p:spPr>
          <a:xfrm>
            <a:off x="609600" y="1428750"/>
            <a:ext cx="47625" cy="857250"/>
          </a:xfrm>
          <a:prstGeom prst="roundRect">
            <a:avLst>
              <a:gd name="adj" fmla="val 40000"/>
            </a:avLst>
          </a:prstGeom>
          <a:solidFill>
            <a:srgbClr val="999999"/>
          </a:solidFill>
          <a:ln>
            <a:noFill/>
          </a:ln>
        </p:spPr>
      </p:sp>
      <p:sp>
        <p:nvSpPr>
          <p:cNvPr id="10" name="TextBox 10"/>
          <p:cNvSpPr txBox="1"/>
          <p:nvPr/>
        </p:nvSpPr>
        <p:spPr>
          <a:xfrm>
            <a:off x="830580" y="1552575"/>
            <a:ext cx="3135630"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隔離環境から外に出られた</a:t>
            </a:r>
          </a:p>
        </p:txBody>
      </p:sp>
      <p:sp>
        <p:nvSpPr>
          <p:cNvPr id="11" name="TextBox 11"/>
          <p:cNvSpPr txBox="1"/>
          <p:nvPr/>
        </p:nvSpPr>
        <p:spPr>
          <a:xfrm>
            <a:off x="830961" y="1827371"/>
            <a:ext cx="401402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境界の内側に経路が残っていました。</a:t>
            </a:r>
          </a:p>
        </p:txBody>
      </p:sp>
      <p:sp>
        <p:nvSpPr>
          <p:cNvPr id="12" name="Polygon 12"/>
          <p:cNvSpPr/>
          <p:nvPr/>
        </p:nvSpPr>
        <p:spPr>
          <a:xfrm>
            <a:off x="5219700" y="1704975"/>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13" name="Rectangle 13"/>
          <p:cNvSpPr/>
          <p:nvPr/>
        </p:nvSpPr>
        <p:spPr>
          <a:xfrm>
            <a:off x="5810250" y="1428750"/>
            <a:ext cx="5772150" cy="857250"/>
          </a:xfrm>
          <a:prstGeom prst="roundRect">
            <a:avLst>
              <a:gd name="adj" fmla="val 6667"/>
            </a:avLst>
          </a:prstGeom>
          <a:solidFill>
            <a:srgbClr val="EEF6F7"/>
          </a:solidFill>
          <a:ln>
            <a:noFill/>
          </a:ln>
        </p:spPr>
      </p:sp>
      <p:sp>
        <p:nvSpPr>
          <p:cNvPr id="14" name="Rectangle 14"/>
          <p:cNvSpPr/>
          <p:nvPr/>
        </p:nvSpPr>
        <p:spPr>
          <a:xfrm>
            <a:off x="5810250" y="1428750"/>
            <a:ext cx="47625" cy="857250"/>
          </a:xfrm>
          <a:prstGeom prst="roundRect">
            <a:avLst>
              <a:gd name="adj" fmla="val 40000"/>
            </a:avLst>
          </a:prstGeom>
          <a:solidFill>
            <a:srgbClr val="47BCC6"/>
          </a:solidFill>
          <a:ln>
            <a:noFill/>
          </a:ln>
        </p:spPr>
      </p:sp>
      <p:sp>
        <p:nvSpPr>
          <p:cNvPr id="15" name="TextBox 15"/>
          <p:cNvSpPr txBox="1"/>
          <p:nvPr/>
        </p:nvSpPr>
        <p:spPr>
          <a:xfrm>
            <a:off x="6031230" y="1552575"/>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外向き通信を既定で塞ぐ</a:t>
            </a:r>
          </a:p>
        </p:txBody>
      </p:sp>
      <p:sp>
        <p:nvSpPr>
          <p:cNvPr id="16" name="TextBox 16"/>
          <p:cNvSpPr txBox="1"/>
          <p:nvPr/>
        </p:nvSpPr>
        <p:spPr>
          <a:xfrm>
            <a:off x="6031611" y="1827371"/>
            <a:ext cx="49550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例外は明示・監視つき・期限つきに限ります。</a:t>
            </a:r>
          </a:p>
        </p:txBody>
      </p:sp>
      <p:sp>
        <p:nvSpPr>
          <p:cNvPr id="17" name="Rectangle 17"/>
          <p:cNvSpPr/>
          <p:nvPr/>
        </p:nvSpPr>
        <p:spPr>
          <a:xfrm>
            <a:off x="609600" y="2438400"/>
            <a:ext cx="4476750" cy="857250"/>
          </a:xfrm>
          <a:prstGeom prst="roundRect">
            <a:avLst>
              <a:gd name="adj" fmla="val 6667"/>
            </a:avLst>
          </a:prstGeom>
          <a:solidFill>
            <a:srgbClr val="F3F3F3"/>
          </a:solidFill>
          <a:ln>
            <a:noFill/>
          </a:ln>
        </p:spPr>
      </p:sp>
      <p:sp>
        <p:nvSpPr>
          <p:cNvPr id="18" name="Rectangle 18"/>
          <p:cNvSpPr/>
          <p:nvPr/>
        </p:nvSpPr>
        <p:spPr>
          <a:xfrm>
            <a:off x="609600" y="2438400"/>
            <a:ext cx="47625" cy="857250"/>
          </a:xfrm>
          <a:prstGeom prst="roundRect">
            <a:avLst>
              <a:gd name="adj" fmla="val 40000"/>
            </a:avLst>
          </a:prstGeom>
          <a:solidFill>
            <a:srgbClr val="999999"/>
          </a:solidFill>
          <a:ln>
            <a:noFill/>
          </a:ln>
        </p:spPr>
      </p:sp>
      <p:sp>
        <p:nvSpPr>
          <p:cNvPr id="19" name="TextBox 19"/>
          <p:cNvSpPr txBox="1"/>
          <p:nvPr/>
        </p:nvSpPr>
        <p:spPr>
          <a:xfrm>
            <a:off x="830580" y="2562225"/>
            <a:ext cx="2953607"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週末に1万7,000件の操作</a:t>
            </a:r>
          </a:p>
        </p:txBody>
      </p:sp>
      <p:sp>
        <p:nvSpPr>
          <p:cNvPr id="20" name="TextBox 20"/>
          <p:cNvSpPr txBox="1"/>
          <p:nvPr/>
        </p:nvSpPr>
        <p:spPr>
          <a:xfrm>
            <a:off x="830961" y="2837021"/>
            <a:ext cx="36728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1件ずつ見れば正常な操作でした。</a:t>
            </a:r>
          </a:p>
        </p:txBody>
      </p:sp>
      <p:sp>
        <p:nvSpPr>
          <p:cNvPr id="21" name="Polygon 21"/>
          <p:cNvSpPr/>
          <p:nvPr/>
        </p:nvSpPr>
        <p:spPr>
          <a:xfrm>
            <a:off x="5219700" y="2714625"/>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22" name="Rectangle 22"/>
          <p:cNvSpPr/>
          <p:nvPr/>
        </p:nvSpPr>
        <p:spPr>
          <a:xfrm>
            <a:off x="5810250" y="2438400"/>
            <a:ext cx="5772150" cy="857250"/>
          </a:xfrm>
          <a:prstGeom prst="roundRect">
            <a:avLst>
              <a:gd name="adj" fmla="val 6667"/>
            </a:avLst>
          </a:prstGeom>
          <a:solidFill>
            <a:srgbClr val="EEF6F7"/>
          </a:solidFill>
          <a:ln>
            <a:noFill/>
          </a:ln>
        </p:spPr>
      </p:sp>
      <p:sp>
        <p:nvSpPr>
          <p:cNvPr id="23" name="Rectangle 23"/>
          <p:cNvSpPr/>
          <p:nvPr/>
        </p:nvSpPr>
        <p:spPr>
          <a:xfrm>
            <a:off x="5810250" y="2438400"/>
            <a:ext cx="47625" cy="857250"/>
          </a:xfrm>
          <a:prstGeom prst="roundRect">
            <a:avLst>
              <a:gd name="adj" fmla="val 40000"/>
            </a:avLst>
          </a:prstGeom>
          <a:solidFill>
            <a:srgbClr val="47BCC6"/>
          </a:solidFill>
          <a:ln>
            <a:noFill/>
          </a:ln>
        </p:spPr>
      </p:sp>
      <p:sp>
        <p:nvSpPr>
          <p:cNvPr id="24" name="TextBox 24"/>
          <p:cNvSpPr txBox="1"/>
          <p:nvPr/>
        </p:nvSpPr>
        <p:spPr>
          <a:xfrm>
            <a:off x="6031230" y="2562225"/>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行動の連なりで監視する</a:t>
            </a:r>
          </a:p>
        </p:txBody>
      </p:sp>
      <p:sp>
        <p:nvSpPr>
          <p:cNvPr id="25" name="TextBox 25"/>
          <p:cNvSpPr txBox="1"/>
          <p:nvPr/>
        </p:nvSpPr>
        <p:spPr>
          <a:xfrm>
            <a:off x="6031611" y="2837021"/>
            <a:ext cx="467639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個々のAPI呼び出しでは異常が出ません。</a:t>
            </a:r>
          </a:p>
        </p:txBody>
      </p:sp>
      <p:sp>
        <p:nvSpPr>
          <p:cNvPr id="26" name="Rectangle 26"/>
          <p:cNvSpPr/>
          <p:nvPr/>
        </p:nvSpPr>
        <p:spPr>
          <a:xfrm>
            <a:off x="609600" y="3448050"/>
            <a:ext cx="4476750" cy="857250"/>
          </a:xfrm>
          <a:prstGeom prst="roundRect">
            <a:avLst>
              <a:gd name="adj" fmla="val 6667"/>
            </a:avLst>
          </a:prstGeom>
          <a:solidFill>
            <a:srgbClr val="F3F3F3"/>
          </a:solidFill>
          <a:ln>
            <a:noFill/>
          </a:ln>
        </p:spPr>
      </p:sp>
      <p:sp>
        <p:nvSpPr>
          <p:cNvPr id="27" name="Rectangle 27"/>
          <p:cNvSpPr/>
          <p:nvPr/>
        </p:nvSpPr>
        <p:spPr>
          <a:xfrm>
            <a:off x="609600" y="3448050"/>
            <a:ext cx="47625" cy="857250"/>
          </a:xfrm>
          <a:prstGeom prst="roundRect">
            <a:avLst>
              <a:gd name="adj" fmla="val 40000"/>
            </a:avLst>
          </a:prstGeom>
          <a:solidFill>
            <a:srgbClr val="999999"/>
          </a:solidFill>
          <a:ln>
            <a:noFill/>
          </a:ln>
        </p:spPr>
      </p:sp>
      <p:sp>
        <p:nvSpPr>
          <p:cNvPr id="28" name="TextBox 28"/>
          <p:cNvSpPr txBox="1"/>
          <p:nvPr/>
        </p:nvSpPr>
        <p:spPr>
          <a:xfrm>
            <a:off x="830580" y="3571875"/>
            <a:ext cx="443579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防御側が最上位モデルを使えなかった</a:t>
            </a:r>
          </a:p>
        </p:txBody>
      </p:sp>
      <p:sp>
        <p:nvSpPr>
          <p:cNvPr id="29" name="TextBox 29"/>
          <p:cNvSpPr txBox="1"/>
          <p:nvPr/>
        </p:nvSpPr>
        <p:spPr>
          <a:xfrm>
            <a:off x="830961" y="3846671"/>
            <a:ext cx="33082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安全機構が解析を阻みました。</a:t>
            </a:r>
          </a:p>
        </p:txBody>
      </p:sp>
      <p:sp>
        <p:nvSpPr>
          <p:cNvPr id="30" name="Polygon 30"/>
          <p:cNvSpPr/>
          <p:nvPr/>
        </p:nvSpPr>
        <p:spPr>
          <a:xfrm>
            <a:off x="5219700" y="3724275"/>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31" name="Rectangle 31"/>
          <p:cNvSpPr/>
          <p:nvPr/>
        </p:nvSpPr>
        <p:spPr>
          <a:xfrm>
            <a:off x="5810250" y="3448050"/>
            <a:ext cx="5772150" cy="857250"/>
          </a:xfrm>
          <a:prstGeom prst="roundRect">
            <a:avLst>
              <a:gd name="adj" fmla="val 6667"/>
            </a:avLst>
          </a:prstGeom>
          <a:solidFill>
            <a:srgbClr val="EEF6F7"/>
          </a:solidFill>
          <a:ln>
            <a:noFill/>
          </a:ln>
        </p:spPr>
      </p:sp>
      <p:sp>
        <p:nvSpPr>
          <p:cNvPr id="32" name="Rectangle 32"/>
          <p:cNvSpPr/>
          <p:nvPr/>
        </p:nvSpPr>
        <p:spPr>
          <a:xfrm>
            <a:off x="5810250" y="3448050"/>
            <a:ext cx="47625" cy="857250"/>
          </a:xfrm>
          <a:prstGeom prst="roundRect">
            <a:avLst>
              <a:gd name="adj" fmla="val 40000"/>
            </a:avLst>
          </a:prstGeom>
          <a:solidFill>
            <a:srgbClr val="47BCC6"/>
          </a:solidFill>
          <a:ln>
            <a:noFill/>
          </a:ln>
        </p:spPr>
      </p:sp>
      <p:sp>
        <p:nvSpPr>
          <p:cNvPr id="33" name="TextBox 33"/>
          <p:cNvSpPr txBox="1"/>
          <p:nvPr/>
        </p:nvSpPr>
        <p:spPr>
          <a:xfrm>
            <a:off x="6031230" y="3571875"/>
            <a:ext cx="3395663"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重み公開モデルを手元に置く</a:t>
            </a:r>
          </a:p>
        </p:txBody>
      </p:sp>
      <p:sp>
        <p:nvSpPr>
          <p:cNvPr id="34" name="TextBox 34"/>
          <p:cNvSpPr txBox="1"/>
          <p:nvPr/>
        </p:nvSpPr>
        <p:spPr>
          <a:xfrm>
            <a:off x="6031611" y="3846671"/>
            <a:ext cx="486118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Hugging Face は GLM-5.2 で解析しました。</a:t>
            </a:r>
          </a:p>
        </p:txBody>
      </p:sp>
      <p:sp>
        <p:nvSpPr>
          <p:cNvPr id="35" name="Rectangle 35"/>
          <p:cNvSpPr/>
          <p:nvPr/>
        </p:nvSpPr>
        <p:spPr>
          <a:xfrm>
            <a:off x="609600" y="4629150"/>
            <a:ext cx="10972800" cy="1257300"/>
          </a:xfrm>
          <a:prstGeom prst="roundRect">
            <a:avLst>
              <a:gd name="adj" fmla="val 4545"/>
            </a:avLst>
          </a:prstGeom>
          <a:solidFill>
            <a:srgbClr val="EEF6F7"/>
          </a:solidFill>
          <a:ln>
            <a:noFill/>
          </a:ln>
        </p:spPr>
      </p:sp>
      <p:sp>
        <p:nvSpPr>
          <p:cNvPr id="36" name="Rectangle 36"/>
          <p:cNvSpPr/>
          <p:nvPr/>
        </p:nvSpPr>
        <p:spPr>
          <a:xfrm>
            <a:off x="609600" y="4629150"/>
            <a:ext cx="47625" cy="1257300"/>
          </a:xfrm>
          <a:prstGeom prst="rect">
            <a:avLst/>
          </a:prstGeom>
          <a:solidFill>
            <a:srgbClr val="264DBF"/>
          </a:solidFill>
          <a:ln>
            <a:noFill/>
          </a:ln>
        </p:spPr>
      </p:sp>
      <p:sp>
        <p:nvSpPr>
          <p:cNvPr id="37" name="TextBox 37"/>
          <p:cNvSpPr txBox="1"/>
          <p:nvPr/>
        </p:nvSpPr>
        <p:spPr>
          <a:xfrm>
            <a:off x="811530" y="4733925"/>
            <a:ext cx="3135630"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決まっているのはここまで</a:t>
            </a:r>
          </a:p>
        </p:txBody>
      </p:sp>
      <p:sp>
        <p:nvSpPr>
          <p:cNvPr id="38" name="TextBox 38"/>
          <p:cNvSpPr txBox="1"/>
          <p:nvPr/>
        </p:nvSpPr>
        <p:spPr>
          <a:xfrm>
            <a:off x="811911" y="5008721"/>
            <a:ext cx="10201561"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OpenAI は、モデルの整合性、評価時のサイバー防御、内部テストの監視を強める必要があると</a:t>
            </a:r>
          </a:p>
          <a:p>
            <a:pPr algn="l">
              <a:lnSpc>
                <a:spcPts val="2100"/>
              </a:lnSpc>
            </a:pPr>
            <a:r>
              <a:rPr lang="zh-CN" sz="1420" dirty="0">
                <a:solidFill>
                  <a:srgbClr val="000000"/>
                </a:solidFill>
                <a:latin typeface="Zen Kaku Gothic New"/>
                <a:ea typeface="Zen Kaku Gothic New"/>
                <a:cs typeface="Zen Kaku Gothic New"/>
              </a:rPr>
              <a:t>述べています。規制の具体案はまだ出ていません。日程として確定しているのは、2026年8月2日</a:t>
            </a:r>
          </a:p>
          <a:p>
            <a:pPr algn="l">
              <a:lnSpc>
                <a:spcPts val="2100"/>
              </a:lnSpc>
            </a:pPr>
            <a:r>
              <a:rPr lang="zh-CN" sz="1420" dirty="0">
                <a:solidFill>
                  <a:srgbClr val="000000"/>
                </a:solidFill>
                <a:latin typeface="Zen Kaku Gothic New"/>
                <a:ea typeface="Zen Kaku Gothic New"/>
                <a:cs typeface="Zen Kaku Gothic New"/>
              </a:rPr>
              <a:t>にEU AI Act 第50条の透明性義務が適用開始になることまでです。</a:t>
            </a:r>
          </a:p>
        </p:txBody>
      </p:sp>
      <p:sp>
        <p:nvSpPr>
          <p:cNvPr id="39" name="TextBox 3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0" name="TextBox 4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55</a:t>
            </a:r>
          </a:p>
        </p:txBody>
      </p:sp>
    </p:spTree>
  </p:cSld>
  <p:clrMapOvr>
    <a:masterClrMapping/>
  </p:clrMapOvr>
  <p:transition xmlns:p14="http://schemas.microsoft.com/office/powerpoint/2010/main" p14:dur="400">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18</a:t>
            </a:r>
          </a:p>
        </p:txBody>
      </p:sp>
      <p:sp>
        <p:nvSpPr>
          <p:cNvPr id="6" name="TextBox 6"/>
          <p:cNvSpPr txBox="1"/>
          <p:nvPr/>
        </p:nvSpPr>
        <p:spPr>
          <a:xfrm>
            <a:off x="1988820" y="404812"/>
            <a:ext cx="6680692"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新規アップロードの過半がAI生成に</a:t>
            </a:r>
          </a:p>
        </p:txBody>
      </p:sp>
      <p:sp>
        <p:nvSpPr>
          <p:cNvPr id="7" name="TextBox 7"/>
          <p:cNvSpPr txBox="1"/>
          <p:nvPr/>
        </p:nvSpPr>
        <p:spPr>
          <a:xfrm>
            <a:off x="601980" y="904875"/>
            <a:ext cx="2925437"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Deezer | 2026年7月21日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583037"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毎日およそ9万曲。新規アップロードの半分を超えたのは、これが初めてです。</a:t>
            </a:r>
          </a:p>
        </p:txBody>
      </p:sp>
      <p:sp>
        <p:nvSpPr>
          <p:cNvPr id="10" name="Rectangle 10"/>
          <p:cNvSpPr/>
          <p:nvPr/>
        </p:nvSpPr>
        <p:spPr>
          <a:xfrm>
            <a:off x="3200400" y="2247900"/>
            <a:ext cx="5905500"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143250" y="2190750"/>
            <a:ext cx="5905500" cy="3924300"/>
          </a:xfrm>
          <a:prstGeom prst="rect">
            <a:avLst/>
          </a:prstGeom>
        </p:spPr>
      </p:pic>
      <p:sp>
        <p:nvSpPr>
          <p:cNvPr id="12" name="Rectangle 12"/>
          <p:cNvSpPr/>
          <p:nvPr/>
        </p:nvSpPr>
        <p:spPr>
          <a:xfrm>
            <a:off x="3143250" y="2190750"/>
            <a:ext cx="5905500" cy="3924300"/>
          </a:xfrm>
          <a:prstGeom prst="roundRect">
            <a:avLst>
              <a:gd name="adj" fmla="val 2427"/>
            </a:avLst>
          </a:prstGeom>
          <a:noFill/>
          <a:ln w="14288">
            <a:solidFill>
              <a:srgbClr val="E3E7EA"/>
            </a:solidFill>
          </a:ln>
        </p:spPr>
      </p:sp>
      <p:sp>
        <p:nvSpPr>
          <p:cNvPr id="13" name="TextBox 13"/>
          <p:cNvSpPr txBox="1"/>
          <p:nvPr/>
        </p:nvSpPr>
        <p:spPr>
          <a:xfrm>
            <a:off x="602361" y="6208871"/>
            <a:ext cx="1041330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newsroom-deezer.com/2026/07/ai-music-exceeds-50-percent-daily-uploads-deezer/</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56</a:t>
            </a:r>
          </a:p>
        </p:txBody>
      </p:sp>
    </p:spTree>
  </p:cSld>
  <p:clrMapOvr>
    <a:masterClrMapping/>
  </p:clrMapOvr>
  <p:transition xmlns:p14="http://schemas.microsoft.com/office/powerpoint/2010/main" p14:dur="400">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18</a:t>
            </a:r>
          </a:p>
        </p:txBody>
      </p:sp>
      <p:sp>
        <p:nvSpPr>
          <p:cNvPr id="6" name="TextBox 6"/>
          <p:cNvSpPr txBox="1"/>
          <p:nvPr/>
        </p:nvSpPr>
        <p:spPr>
          <a:xfrm>
            <a:off x="1741551" y="4129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作られる量と、聴かれる量</a:t>
            </a:r>
          </a:p>
        </p:txBody>
      </p:sp>
      <p:sp>
        <p:nvSpPr>
          <p:cNvPr id="7" name="Rectangle 7"/>
          <p:cNvSpPr/>
          <p:nvPr/>
        </p:nvSpPr>
        <p:spPr>
          <a:xfrm>
            <a:off x="609600" y="876300"/>
            <a:ext cx="10972800" cy="19050"/>
          </a:xfrm>
          <a:prstGeom prst="rect">
            <a:avLst/>
          </a:prstGeom>
          <a:solidFill>
            <a:srgbClr val="E3E7EA"/>
          </a:solidFill>
          <a:ln>
            <a:noFill/>
          </a:ln>
        </p:spPr>
      </p:sp>
      <p:sp>
        <p:nvSpPr>
          <p:cNvPr id="8" name="TextBox 8"/>
          <p:cNvSpPr txBox="1"/>
          <p:nvPr/>
        </p:nvSpPr>
        <p:spPr>
          <a:xfrm>
            <a:off x="398621" y="1611154"/>
            <a:ext cx="3838480" cy="308039"/>
          </a:xfrm>
          <a:prstGeom prst="rect">
            <a:avLst/>
          </a:prstGeom>
          <a:noFill/>
          <a:ln>
            <a:noFill/>
          </a:ln>
        </p:spPr>
        <p:txBody>
          <a:bodyPr wrap="none" lIns="0" tIns="0" rIns="0" bIns="0" anchor="t" anchorCtr="0">
            <a:spAutoFit/>
          </a:bodyPr>
          <a:lstStyle/>
          <a:p>
            <a:pPr algn="r"/>
            <a:r>
              <a:rPr lang="zh-CN" sz="1580" b="1" dirty="0">
                <a:solidFill>
                  <a:srgbClr val="000000"/>
                </a:solidFill>
                <a:latin typeface="Zen Kaku Gothic New"/>
                <a:ea typeface="Zen Kaku Gothic New"/>
                <a:cs typeface="Zen Kaku Gothic New"/>
              </a:rPr>
              <a:t>新規アップロードに占める比率</a:t>
            </a:r>
          </a:p>
        </p:txBody>
      </p:sp>
      <p:sp>
        <p:nvSpPr>
          <p:cNvPr id="9" name="Rectangle 9"/>
          <p:cNvSpPr/>
          <p:nvPr/>
        </p:nvSpPr>
        <p:spPr>
          <a:xfrm>
            <a:off x="4419600" y="1590675"/>
            <a:ext cx="5715000" cy="228600"/>
          </a:xfrm>
          <a:prstGeom prst="roundRect">
            <a:avLst>
              <a:gd name="adj" fmla="val 16667"/>
            </a:avLst>
          </a:prstGeom>
          <a:solidFill>
            <a:srgbClr val="EFF2F3"/>
          </a:solidFill>
          <a:ln>
            <a:noFill/>
          </a:ln>
        </p:spPr>
      </p:sp>
      <p:sp>
        <p:nvSpPr>
          <p:cNvPr id="10" name="Rectangle 10"/>
          <p:cNvSpPr/>
          <p:nvPr/>
        </p:nvSpPr>
        <p:spPr>
          <a:xfrm>
            <a:off x="4419600" y="1590675"/>
            <a:ext cx="2857500" cy="228600"/>
          </a:xfrm>
          <a:prstGeom prst="roundRect">
            <a:avLst>
              <a:gd name="adj" fmla="val 16667"/>
            </a:avLst>
          </a:prstGeom>
          <a:solidFill>
            <a:srgbClr val="47BCC6"/>
          </a:solidFill>
          <a:ln>
            <a:noFill/>
          </a:ln>
        </p:spPr>
      </p:sp>
      <p:sp>
        <p:nvSpPr>
          <p:cNvPr id="11" name="TextBox 11"/>
          <p:cNvSpPr txBox="1"/>
          <p:nvPr/>
        </p:nvSpPr>
        <p:spPr>
          <a:xfrm>
            <a:off x="10259949" y="1611154"/>
            <a:ext cx="794149" cy="308039"/>
          </a:xfrm>
          <a:prstGeom prst="rect">
            <a:avLst/>
          </a:prstGeom>
          <a:noFill/>
          <a:ln>
            <a:noFill/>
          </a:ln>
        </p:spPr>
        <p:txBody>
          <a:bodyPr wrap="none" lIns="0" tIns="0" rIns="0" bIns="0" anchor="t" anchorCtr="0">
            <a:spAutoFit/>
          </a:bodyPr>
          <a:lstStyle/>
          <a:p>
            <a:pPr algn="l"/>
            <a:r>
              <a:rPr lang="zh-CN" sz="1580" b="1" dirty="0">
                <a:solidFill>
                  <a:srgbClr val="264DBF"/>
                </a:solidFill>
                <a:latin typeface="Zen Kaku Gothic New"/>
                <a:ea typeface="Zen Kaku Gothic New"/>
                <a:cs typeface="Zen Kaku Gothic New"/>
              </a:rPr>
              <a:t>50%超</a:t>
            </a:r>
          </a:p>
        </p:txBody>
      </p:sp>
      <p:sp>
        <p:nvSpPr>
          <p:cNvPr id="12" name="TextBox 12"/>
          <p:cNvSpPr txBox="1"/>
          <p:nvPr/>
        </p:nvSpPr>
        <p:spPr>
          <a:xfrm>
            <a:off x="1490758" y="2144554"/>
            <a:ext cx="2746343" cy="308039"/>
          </a:xfrm>
          <a:prstGeom prst="rect">
            <a:avLst/>
          </a:prstGeom>
          <a:noFill/>
          <a:ln>
            <a:noFill/>
          </a:ln>
        </p:spPr>
        <p:txBody>
          <a:bodyPr wrap="none" lIns="0" tIns="0" rIns="0" bIns="0" anchor="t" anchorCtr="0">
            <a:spAutoFit/>
          </a:bodyPr>
          <a:lstStyle/>
          <a:p>
            <a:pPr algn="r"/>
            <a:r>
              <a:rPr lang="zh-CN" sz="1580" b="1" dirty="0">
                <a:solidFill>
                  <a:srgbClr val="000000"/>
                </a:solidFill>
                <a:latin typeface="Zen Kaku Gothic New"/>
                <a:ea typeface="Zen Kaku Gothic New"/>
                <a:cs typeface="Zen Kaku Gothic New"/>
              </a:rPr>
              <a:t>総再生数に占める比率</a:t>
            </a:r>
          </a:p>
        </p:txBody>
      </p:sp>
      <p:sp>
        <p:nvSpPr>
          <p:cNvPr id="13" name="Rectangle 13"/>
          <p:cNvSpPr/>
          <p:nvPr/>
        </p:nvSpPr>
        <p:spPr>
          <a:xfrm>
            <a:off x="4419600" y="2124075"/>
            <a:ext cx="5715000" cy="228600"/>
          </a:xfrm>
          <a:prstGeom prst="roundRect">
            <a:avLst>
              <a:gd name="adj" fmla="val 16667"/>
            </a:avLst>
          </a:prstGeom>
          <a:solidFill>
            <a:srgbClr val="EFF2F3"/>
          </a:solidFill>
          <a:ln>
            <a:noFill/>
          </a:ln>
        </p:spPr>
      </p:sp>
      <p:sp>
        <p:nvSpPr>
          <p:cNvPr id="14" name="Rectangle 14"/>
          <p:cNvSpPr/>
          <p:nvPr/>
        </p:nvSpPr>
        <p:spPr>
          <a:xfrm>
            <a:off x="4419600" y="2124075"/>
            <a:ext cx="171450" cy="228600"/>
          </a:xfrm>
          <a:prstGeom prst="roundRect">
            <a:avLst>
              <a:gd name="adj" fmla="val 22222"/>
            </a:avLst>
          </a:prstGeom>
          <a:solidFill>
            <a:srgbClr val="47BCC6"/>
          </a:solidFill>
          <a:ln>
            <a:noFill/>
          </a:ln>
        </p:spPr>
      </p:sp>
      <p:sp>
        <p:nvSpPr>
          <p:cNvPr id="15" name="TextBox 15"/>
          <p:cNvSpPr txBox="1"/>
          <p:nvPr/>
        </p:nvSpPr>
        <p:spPr>
          <a:xfrm>
            <a:off x="10259949" y="2144554"/>
            <a:ext cx="794149" cy="308039"/>
          </a:xfrm>
          <a:prstGeom prst="rect">
            <a:avLst/>
          </a:prstGeom>
          <a:noFill/>
          <a:ln>
            <a:noFill/>
          </a:ln>
        </p:spPr>
        <p:txBody>
          <a:bodyPr wrap="none" lIns="0" tIns="0" rIns="0" bIns="0" anchor="t" anchorCtr="0">
            <a:spAutoFit/>
          </a:bodyPr>
          <a:lstStyle/>
          <a:p>
            <a:pPr algn="l"/>
            <a:r>
              <a:rPr lang="zh-CN" sz="1580" b="1" dirty="0">
                <a:solidFill>
                  <a:srgbClr val="264DBF"/>
                </a:solidFill>
                <a:latin typeface="Zen Kaku Gothic New"/>
                <a:ea typeface="Zen Kaku Gothic New"/>
                <a:cs typeface="Zen Kaku Gothic New"/>
              </a:rPr>
              <a:t>1〜3%</a:t>
            </a:r>
          </a:p>
        </p:txBody>
      </p:sp>
      <p:sp>
        <p:nvSpPr>
          <p:cNvPr id="16" name="TextBox 16"/>
          <p:cNvSpPr txBox="1"/>
          <p:nvPr/>
        </p:nvSpPr>
        <p:spPr>
          <a:xfrm>
            <a:off x="602361" y="2837021"/>
            <a:ext cx="5119783"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2026年6月のピーク時点。目盛りは0から100%。</a:t>
            </a:r>
          </a:p>
        </p:txBody>
      </p:sp>
      <p:sp>
        <p:nvSpPr>
          <p:cNvPr id="17" name="Rectangle 17"/>
          <p:cNvSpPr/>
          <p:nvPr/>
        </p:nvSpPr>
        <p:spPr>
          <a:xfrm>
            <a:off x="609600" y="3219450"/>
            <a:ext cx="10972800" cy="419100"/>
          </a:xfrm>
          <a:prstGeom prst="rect">
            <a:avLst/>
          </a:prstGeom>
          <a:solidFill>
            <a:srgbClr val="0B2E33"/>
          </a:solidFill>
          <a:ln>
            <a:noFill/>
          </a:ln>
        </p:spPr>
      </p:sp>
      <p:sp>
        <p:nvSpPr>
          <p:cNvPr id="18" name="TextBox 18"/>
          <p:cNvSpPr txBox="1"/>
          <p:nvPr/>
        </p:nvSpPr>
        <p:spPr>
          <a:xfrm>
            <a:off x="773811" y="33418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9" name="TextBox 19"/>
          <p:cNvSpPr txBox="1"/>
          <p:nvPr/>
        </p:nvSpPr>
        <p:spPr>
          <a:xfrm>
            <a:off x="4774311" y="33418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数値</a:t>
            </a:r>
          </a:p>
        </p:txBody>
      </p:sp>
      <p:sp>
        <p:nvSpPr>
          <p:cNvPr id="20" name="Rectangle 20"/>
          <p:cNvSpPr/>
          <p:nvPr/>
        </p:nvSpPr>
        <p:spPr>
          <a:xfrm>
            <a:off x="609600" y="3638550"/>
            <a:ext cx="10972800" cy="400050"/>
          </a:xfrm>
          <a:prstGeom prst="rect">
            <a:avLst/>
          </a:prstGeom>
          <a:solidFill>
            <a:srgbClr val="FFFFFF"/>
          </a:solidFill>
          <a:ln>
            <a:noFill/>
          </a:ln>
        </p:spPr>
      </p:sp>
      <p:sp>
        <p:nvSpPr>
          <p:cNvPr id="21" name="TextBox 21"/>
          <p:cNvSpPr txBox="1"/>
          <p:nvPr/>
        </p:nvSpPr>
        <p:spPr>
          <a:xfrm>
            <a:off x="773811" y="3741896"/>
            <a:ext cx="224915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1日あたりのAI楽曲</a:t>
            </a:r>
          </a:p>
        </p:txBody>
      </p:sp>
      <p:sp>
        <p:nvSpPr>
          <p:cNvPr id="22" name="TextBox 22"/>
          <p:cNvSpPr txBox="1"/>
          <p:nvPr/>
        </p:nvSpPr>
        <p:spPr>
          <a:xfrm>
            <a:off x="4774311" y="3741896"/>
            <a:ext cx="84967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約9万曲</a:t>
            </a:r>
          </a:p>
        </p:txBody>
      </p:sp>
      <p:sp>
        <p:nvSpPr>
          <p:cNvPr id="23" name="Rectangle 23"/>
          <p:cNvSpPr/>
          <p:nvPr/>
        </p:nvSpPr>
        <p:spPr>
          <a:xfrm>
            <a:off x="609600" y="4038600"/>
            <a:ext cx="10972800" cy="400050"/>
          </a:xfrm>
          <a:prstGeom prst="rect">
            <a:avLst/>
          </a:prstGeom>
          <a:solidFill>
            <a:srgbClr val="F7F9FA"/>
          </a:solidFill>
          <a:ln>
            <a:noFill/>
          </a:ln>
        </p:spPr>
      </p:sp>
      <p:sp>
        <p:nvSpPr>
          <p:cNvPr id="24" name="TextBox 24"/>
          <p:cNvSpPr txBox="1"/>
          <p:nvPr/>
        </p:nvSpPr>
        <p:spPr>
          <a:xfrm>
            <a:off x="773811" y="4141946"/>
            <a:ext cx="376934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2025年に検知・タグ付けした累計</a:t>
            </a:r>
          </a:p>
        </p:txBody>
      </p:sp>
      <p:sp>
        <p:nvSpPr>
          <p:cNvPr id="25" name="TextBox 25"/>
          <p:cNvSpPr txBox="1"/>
          <p:nvPr/>
        </p:nvSpPr>
        <p:spPr>
          <a:xfrm>
            <a:off x="4774311" y="4141946"/>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1,340万曲</a:t>
            </a:r>
          </a:p>
        </p:txBody>
      </p:sp>
      <p:sp>
        <p:nvSpPr>
          <p:cNvPr id="26" name="Rectangle 26"/>
          <p:cNvSpPr/>
          <p:nvPr/>
        </p:nvSpPr>
        <p:spPr>
          <a:xfrm>
            <a:off x="609600" y="4438650"/>
            <a:ext cx="10972800" cy="400050"/>
          </a:xfrm>
          <a:prstGeom prst="rect">
            <a:avLst/>
          </a:prstGeom>
          <a:solidFill>
            <a:srgbClr val="FFFFFF"/>
          </a:solidFill>
          <a:ln>
            <a:noFill/>
          </a:ln>
        </p:spPr>
      </p:sp>
      <p:sp>
        <p:nvSpPr>
          <p:cNvPr id="27" name="TextBox 27"/>
          <p:cNvSpPr txBox="1"/>
          <p:nvPr/>
        </p:nvSpPr>
        <p:spPr>
          <a:xfrm>
            <a:off x="773811" y="4541996"/>
            <a:ext cx="423110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AI楽曲の再生のうち不正だったもの</a:t>
            </a:r>
          </a:p>
        </p:txBody>
      </p:sp>
      <p:sp>
        <p:nvSpPr>
          <p:cNvPr id="28" name="TextBox 28"/>
          <p:cNvSpPr txBox="1"/>
          <p:nvPr/>
        </p:nvSpPr>
        <p:spPr>
          <a:xfrm>
            <a:off x="4774311" y="4541996"/>
            <a:ext cx="503743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最大85%（2025年）。カタログ全体の不正は8%</a:t>
            </a:r>
          </a:p>
        </p:txBody>
      </p:sp>
      <p:sp>
        <p:nvSpPr>
          <p:cNvPr id="29" name="Rectangle 29"/>
          <p:cNvSpPr/>
          <p:nvPr/>
        </p:nvSpPr>
        <p:spPr>
          <a:xfrm>
            <a:off x="609600" y="4838700"/>
            <a:ext cx="10972800" cy="400050"/>
          </a:xfrm>
          <a:prstGeom prst="rect">
            <a:avLst/>
          </a:prstGeom>
          <a:solidFill>
            <a:srgbClr val="F7F9FA"/>
          </a:solidFill>
          <a:ln>
            <a:noFill/>
          </a:ln>
        </p:spPr>
      </p:sp>
      <p:sp>
        <p:nvSpPr>
          <p:cNvPr id="30" name="TextBox 30"/>
          <p:cNvSpPr txBox="1"/>
          <p:nvPr/>
        </p:nvSpPr>
        <p:spPr>
          <a:xfrm>
            <a:off x="773811" y="4942046"/>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検知精度</a:t>
            </a:r>
          </a:p>
        </p:txBody>
      </p:sp>
      <p:sp>
        <p:nvSpPr>
          <p:cNvPr id="31" name="TextBox 31"/>
          <p:cNvSpPr txBox="1"/>
          <p:nvPr/>
        </p:nvSpPr>
        <p:spPr>
          <a:xfrm>
            <a:off x="4774311" y="4942046"/>
            <a:ext cx="561384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99.8%。AI楽曲1,000曲中およそ2曲を取りこぼす</a:t>
            </a:r>
          </a:p>
        </p:txBody>
      </p:sp>
      <p:sp>
        <p:nvSpPr>
          <p:cNvPr id="32" name="Line 32"/>
          <p:cNvSpPr/>
          <p:nvPr/>
        </p:nvSpPr>
        <p:spPr>
          <a:xfrm>
            <a:off x="4610100" y="3638550"/>
            <a:ext cx="9525" cy="1600200"/>
          </a:xfrm>
          <a:custGeom>
            <a:avLst/>
            <a:gdLst/>
            <a:ahLst/>
            <a:cxnLst/>
            <a:rect l="l" t="t" r="r" b="b"/>
            <a:pathLst>
              <a:path w="9525" h="1600200">
                <a:moveTo>
                  <a:pt x="0" y="0"/>
                </a:moveTo>
                <a:lnTo>
                  <a:pt x="0" y="1600200"/>
                </a:lnTo>
              </a:path>
            </a:pathLst>
          </a:custGeom>
          <a:noFill/>
          <a:ln w="9525">
            <a:solidFill>
              <a:srgbClr val="E3E7EA"/>
            </a:solidFill>
          </a:ln>
        </p:spPr>
      </p:sp>
      <p:sp>
        <p:nvSpPr>
          <p:cNvPr id="33" name="Rectangle 33"/>
          <p:cNvSpPr/>
          <p:nvPr/>
        </p:nvSpPr>
        <p:spPr>
          <a:xfrm>
            <a:off x="609600" y="3638550"/>
            <a:ext cx="10972800" cy="1600200"/>
          </a:xfrm>
          <a:prstGeom prst="rect">
            <a:avLst/>
          </a:prstGeom>
          <a:noFill/>
          <a:ln w="9525">
            <a:solidFill>
              <a:srgbClr val="E3E7EA"/>
            </a:solidFill>
          </a:ln>
        </p:spPr>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57</a:t>
            </a:r>
          </a:p>
        </p:txBody>
      </p:sp>
    </p:spTree>
  </p:cSld>
  <p:clrMapOvr>
    <a:masterClrMapping/>
  </p:clrMapOvr>
  <p:transition xmlns:p14="http://schemas.microsoft.com/office/powerpoint/2010/main" p14:dur="400">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18</a:t>
            </a:r>
          </a:p>
        </p:txBody>
      </p:sp>
      <p:sp>
        <p:nvSpPr>
          <p:cNvPr id="6" name="TextBox 6"/>
          <p:cNvSpPr txBox="1"/>
          <p:nvPr/>
        </p:nvSpPr>
        <p:spPr>
          <a:xfrm>
            <a:off x="1741551" y="4129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ここが効きます</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276350"/>
            <a:ext cx="76200" cy="1276350"/>
          </a:xfrm>
          <a:prstGeom prst="rect">
            <a:avLst/>
          </a:prstGeom>
          <a:solidFill>
            <a:srgbClr val="47BCC6"/>
          </a:solidFill>
          <a:ln>
            <a:noFill/>
          </a:ln>
        </p:spPr>
      </p:sp>
      <p:sp>
        <p:nvSpPr>
          <p:cNvPr id="9" name="TextBox 9"/>
          <p:cNvSpPr txBox="1"/>
          <p:nvPr/>
        </p:nvSpPr>
        <p:spPr>
          <a:xfrm>
            <a:off x="976122" y="1406842"/>
            <a:ext cx="4969574"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大量に作れることと、</a:t>
            </a:r>
          </a:p>
        </p:txBody>
      </p:sp>
      <p:sp>
        <p:nvSpPr>
          <p:cNvPr id="10" name="TextBox 10"/>
          <p:cNvSpPr txBox="1"/>
          <p:nvPr/>
        </p:nvSpPr>
        <p:spPr>
          <a:xfrm>
            <a:off x="976122" y="1959292"/>
            <a:ext cx="5957697"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聴かれることは</a:t>
            </a:r>
            <a:r>
              <a:rPr lang="zh-CN" sz="2850" b="1" dirty="0">
                <a:solidFill>
                  <a:srgbClr val="264DBF"/>
                </a:solidFill>
                <a:latin typeface="Zen Kaku Gothic New"/>
                <a:ea typeface="Zen Kaku Gothic New"/>
                <a:cs typeface="Zen Kaku Gothic New"/>
              </a:rPr>
              <a:t>別でした</a:t>
            </a:r>
            <a:r>
              <a:rPr lang="zh-CN" sz="2850" b="1" dirty="0">
                <a:solidFill>
                  <a:srgbClr val="000000"/>
                </a:solidFill>
                <a:latin typeface="Zen Kaku Gothic New"/>
                <a:ea typeface="Zen Kaku Gothic New"/>
                <a:cs typeface="Zen Kaku Gothic New"/>
              </a:rPr>
              <a:t>。</a:t>
            </a:r>
          </a:p>
        </p:txBody>
      </p:sp>
      <p:sp>
        <p:nvSpPr>
          <p:cNvPr id="11" name="TextBox 11"/>
          <p:cNvSpPr txBox="1"/>
          <p:nvPr/>
        </p:nvSpPr>
        <p:spPr>
          <a:xfrm>
            <a:off x="1001649" y="2820829"/>
            <a:ext cx="10144268" cy="18320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アップロードの半分がAI生成でも、再生では1〜3%にとどまります。Deezer が検知し</a:t>
            </a:r>
          </a:p>
          <a:p>
            <a:pPr algn="l">
              <a:lnSpc>
                <a:spcPts val="2400"/>
              </a:lnSpc>
            </a:pPr>
            <a:r>
              <a:rPr lang="zh-CN" sz="1580" dirty="0">
                <a:solidFill>
                  <a:srgbClr val="484848"/>
                </a:solidFill>
                <a:latin typeface="Zen Kaku Gothic New"/>
                <a:ea typeface="Zen Kaku Gothic New"/>
                <a:cs typeface="Zen Kaku Gothic New"/>
              </a:rPr>
              <a:t>たAI楽曲をアルゴリズム推薦と編集プレイリストから外しているためです。しかもAI</a:t>
            </a:r>
          </a:p>
          <a:p>
            <a:pPr algn="l">
              <a:lnSpc>
                <a:spcPts val="2400"/>
              </a:lnSpc>
            </a:pPr>
            <a:r>
              <a:rPr lang="zh-CN" sz="1580" dirty="0">
                <a:solidFill>
                  <a:srgbClr val="484848"/>
                </a:solidFill>
                <a:latin typeface="Zen Kaku Gothic New"/>
                <a:ea typeface="Zen Kaku Gothic New"/>
                <a:cs typeface="Zen Kaku Gothic New"/>
              </a:rPr>
              <a:t>楽曲の再生の最大85%は不正で、印税プールから除外されています。供給が増えても、</a:t>
            </a:r>
          </a:p>
          <a:p>
            <a:pPr algn="l">
              <a:lnSpc>
                <a:spcPts val="2400"/>
              </a:lnSpc>
            </a:pPr>
            <a:r>
              <a:rPr lang="zh-CN" sz="1580" dirty="0">
                <a:solidFill>
                  <a:srgbClr val="484848"/>
                </a:solidFill>
                <a:latin typeface="Zen Kaku Gothic New"/>
                <a:ea typeface="Zen Kaku Gothic New"/>
                <a:cs typeface="Zen Kaku Gothic New"/>
              </a:rPr>
              <a:t>届く経路を握られていれば売上にはなりません。生成コストが下がった領域で価値が</a:t>
            </a:r>
          </a:p>
          <a:p>
            <a:pPr algn="l">
              <a:lnSpc>
                <a:spcPts val="2400"/>
              </a:lnSpc>
            </a:pPr>
            <a:r>
              <a:rPr lang="zh-CN" sz="1580" dirty="0">
                <a:solidFill>
                  <a:srgbClr val="484848"/>
                </a:solidFill>
                <a:latin typeface="Zen Kaku Gothic New"/>
                <a:ea typeface="Zen Kaku Gothic New"/>
                <a:cs typeface="Zen Kaku Gothic New"/>
              </a:rPr>
              <a:t>どこに残るかを示した実例です。なお CISAC と PMP Strategy の調査では、2028年ま</a:t>
            </a:r>
          </a:p>
          <a:p>
            <a:pPr algn="l">
              <a:lnSpc>
                <a:spcPts val="2400"/>
              </a:lnSpc>
            </a:pPr>
            <a:r>
              <a:rPr lang="zh-CN" sz="1580" dirty="0">
                <a:solidFill>
                  <a:srgbClr val="484848"/>
                </a:solidFill>
                <a:latin typeface="Zen Kaku Gothic New"/>
                <a:ea typeface="Zen Kaku Gothic New"/>
                <a:cs typeface="Zen Kaku Gothic New"/>
              </a:rPr>
              <a:t>でにクリエイター収入の約25%、最大40億ユーロが影響を受けると見込まれています。</a:t>
            </a:r>
          </a:p>
        </p:txBody>
      </p:sp>
      <p:sp>
        <p:nvSpPr>
          <p:cNvPr id="12" name="TextBox 12"/>
          <p:cNvSpPr txBox="1"/>
          <p:nvPr/>
        </p:nvSpPr>
        <p:spPr>
          <a:xfrm>
            <a:off x="602361" y="6170771"/>
            <a:ext cx="657844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newsroom-deezer.com、cisac.org（2026年7月21日）</a:t>
            </a:r>
          </a:p>
        </p:txBody>
      </p:sp>
      <p:sp>
        <p:nvSpPr>
          <p:cNvPr id="13" name="TextBox 1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4" name="TextBox 14"/>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58</a:t>
            </a:r>
          </a:p>
        </p:txBody>
      </p:sp>
    </p:spTree>
  </p:cSld>
  <p:clrMapOvr>
    <a:masterClrMapping/>
  </p:clrMapOvr>
  <p:transition xmlns:p14="http://schemas.microsoft.com/office/powerpoint/2010/main" p14:dur="400">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19</a:t>
            </a:r>
          </a:p>
        </p:txBody>
      </p:sp>
      <p:sp>
        <p:nvSpPr>
          <p:cNvPr id="6" name="TextBox 6"/>
          <p:cNvSpPr txBox="1"/>
          <p:nvPr/>
        </p:nvSpPr>
        <p:spPr>
          <a:xfrm>
            <a:off x="1988820" y="404812"/>
            <a:ext cx="7082742"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著作権訴訟で15億ドルの和解が最終承認</a:t>
            </a:r>
          </a:p>
        </p:txBody>
      </p:sp>
      <p:sp>
        <p:nvSpPr>
          <p:cNvPr id="7" name="TextBox 7"/>
          <p:cNvSpPr txBox="1"/>
          <p:nvPr/>
        </p:nvSpPr>
        <p:spPr>
          <a:xfrm>
            <a:off x="601980" y="904875"/>
            <a:ext cx="328031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Anthropic | 2026年7月20日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419588"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米国の著作権訴訟で知られる限り最高額。ただし学習そのものはフェアユース</a:t>
            </a:r>
          </a:p>
          <a:p>
            <a:pPr algn="l">
              <a:lnSpc>
                <a:spcPts val="2700"/>
              </a:lnSpc>
            </a:pPr>
            <a:r>
              <a:rPr lang="zh-CN" sz="1800" dirty="0">
                <a:solidFill>
                  <a:srgbClr val="000000"/>
                </a:solidFill>
                <a:latin typeface="Zen Kaku Gothic New"/>
                <a:ea typeface="Zen Kaku Gothic New"/>
                <a:cs typeface="Zen Kaku Gothic New"/>
              </a:rPr>
              <a:t>と認められました。</a:t>
            </a:r>
          </a:p>
        </p:txBody>
      </p:sp>
      <p:sp>
        <p:nvSpPr>
          <p:cNvPr id="10" name="Rectangle 10"/>
          <p:cNvSpPr/>
          <p:nvPr/>
        </p:nvSpPr>
        <p:spPr>
          <a:xfrm>
            <a:off x="3371850" y="2590800"/>
            <a:ext cx="5553075" cy="3581400"/>
          </a:xfrm>
          <a:prstGeom prst="roundRect">
            <a:avLst>
              <a:gd name="adj" fmla="val 2660"/>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314700" y="2533650"/>
            <a:ext cx="5553075" cy="3581400"/>
          </a:xfrm>
          <a:prstGeom prst="rect">
            <a:avLst/>
          </a:prstGeom>
        </p:spPr>
      </p:pic>
      <p:sp>
        <p:nvSpPr>
          <p:cNvPr id="12" name="Rectangle 12"/>
          <p:cNvSpPr/>
          <p:nvPr/>
        </p:nvSpPr>
        <p:spPr>
          <a:xfrm>
            <a:off x="3314700" y="2533650"/>
            <a:ext cx="5553075" cy="3581400"/>
          </a:xfrm>
          <a:prstGeom prst="roundRect">
            <a:avLst>
              <a:gd name="adj" fmla="val 2660"/>
            </a:avLst>
          </a:prstGeom>
          <a:noFill/>
          <a:ln w="14288">
            <a:solidFill>
              <a:srgbClr val="E3E7EA"/>
            </a:solidFill>
          </a:ln>
        </p:spPr>
      </p:sp>
      <p:sp>
        <p:nvSpPr>
          <p:cNvPr id="13" name="TextBox 13"/>
          <p:cNvSpPr txBox="1"/>
          <p:nvPr/>
        </p:nvSpPr>
        <p:spPr>
          <a:xfrm>
            <a:off x="602361" y="6208871"/>
            <a:ext cx="781359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itmedia.co.jp/aiplus/article/2607/21/2000000210/（ロイター）</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59</a:t>
            </a:r>
          </a:p>
        </p:txBody>
      </p:sp>
    </p:spTree>
  </p:cSld>
  <p:clrMapOvr>
    <a:masterClrMapping/>
  </p:clrMapOvr>
  <p:transition xmlns:p14="http://schemas.microsoft.com/office/powerpoint/2010/main" p14:dur="400">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19</a:t>
            </a:r>
          </a:p>
        </p:txBody>
      </p:sp>
      <p:sp>
        <p:nvSpPr>
          <p:cNvPr id="6" name="TextBox 6"/>
          <p:cNvSpPr txBox="1"/>
          <p:nvPr/>
        </p:nvSpPr>
        <p:spPr>
          <a:xfrm>
            <a:off x="1741551" y="4129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何に対して払ったのか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3440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承認</a:t>
            </a:r>
          </a:p>
        </p:txBody>
      </p:sp>
      <p:sp>
        <p:nvSpPr>
          <p:cNvPr id="13" name="TextBox 13"/>
          <p:cNvSpPr txBox="1"/>
          <p:nvPr/>
        </p:nvSpPr>
        <p:spPr>
          <a:xfrm>
            <a:off x="3440811" y="1865471"/>
            <a:ext cx="84488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2026年7月20日（米国現地時間）、米サンフランシスコの連邦判事が和解を承認</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金額</a:t>
            </a:r>
          </a:p>
        </p:txBody>
      </p:sp>
      <p:sp>
        <p:nvSpPr>
          <p:cNvPr id="16" name="TextBox 16"/>
          <p:cNvSpPr txBox="1"/>
          <p:nvPr/>
        </p:nvSpPr>
        <p:spPr>
          <a:xfrm>
            <a:off x="3440811" y="2284571"/>
            <a:ext cx="727248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15億ドル（約2,400億円）。米国の著作権訴訟で知られる限り最高額</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訴えた側</a:t>
            </a:r>
          </a:p>
        </p:txBody>
      </p:sp>
      <p:sp>
        <p:nvSpPr>
          <p:cNvPr id="19" name="TextBox 19"/>
          <p:cNvSpPr txBox="1"/>
          <p:nvPr/>
        </p:nvSpPr>
        <p:spPr>
          <a:xfrm>
            <a:off x="3440811" y="2703671"/>
            <a:ext cx="771948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2024年8月、スリラー作家のアンドレア・バーツ氏らが起こした集団訴訟</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賠償の対象</a:t>
            </a:r>
          </a:p>
        </p:txBody>
      </p:sp>
      <p:sp>
        <p:nvSpPr>
          <p:cNvPr id="22" name="TextBox 22"/>
          <p:cNvSpPr txBox="1"/>
          <p:nvPr/>
        </p:nvSpPr>
        <p:spPr>
          <a:xfrm>
            <a:off x="3440811" y="3122771"/>
            <a:ext cx="651962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海賊版サイトから700万冊超をダウンロードして保存した行為</a:t>
            </a:r>
          </a:p>
        </p:txBody>
      </p:sp>
      <p:sp>
        <p:nvSpPr>
          <p:cNvPr id="23" name="Rectangle 23"/>
          <p:cNvSpPr/>
          <p:nvPr/>
        </p:nvSpPr>
        <p:spPr>
          <a:xfrm>
            <a:off x="609600" y="3429000"/>
            <a:ext cx="10972800" cy="581025"/>
          </a:xfrm>
          <a:prstGeom prst="rect">
            <a:avLst/>
          </a:prstGeom>
          <a:solidFill>
            <a:srgbClr val="FFFFFF"/>
          </a:solidFill>
          <a:ln>
            <a:noFill/>
          </a:ln>
        </p:spPr>
      </p:sp>
      <p:sp>
        <p:nvSpPr>
          <p:cNvPr id="24" name="TextBox 24"/>
          <p:cNvSpPr txBox="1"/>
          <p:nvPr/>
        </p:nvSpPr>
        <p:spPr>
          <a:xfrm>
            <a:off x="774192" y="3511868"/>
            <a:ext cx="2822067" cy="492633"/>
          </a:xfrm>
          <a:prstGeom prst="rect">
            <a:avLst/>
          </a:prstGeom>
          <a:noFill/>
          <a:ln>
            <a:noFill/>
          </a:ln>
        </p:spPr>
        <p:txBody>
          <a:bodyPr wrap="square" lIns="0" tIns="0" rIns="0" bIns="0" anchor="t" anchorCtr="0"/>
          <a:lstStyle/>
          <a:p>
            <a:pPr algn="l">
              <a:lnSpc>
                <a:spcPts val="1800"/>
              </a:lnSpc>
            </a:pPr>
            <a:r>
              <a:rPr lang="zh-CN" sz="1350" b="1" dirty="0">
                <a:solidFill>
                  <a:srgbClr val="000000"/>
                </a:solidFill>
                <a:latin typeface="Zen Kaku Gothic New"/>
                <a:ea typeface="Zen Kaku Gothic New"/>
                <a:cs typeface="Zen Kaku Gothic New"/>
              </a:rPr>
              <a:t>フェアユースと認められた</a:t>
            </a:r>
          </a:p>
          <a:p>
            <a:pPr algn="l">
              <a:lnSpc>
                <a:spcPts val="1800"/>
              </a:lnSpc>
            </a:pPr>
            <a:r>
              <a:rPr lang="zh-CN" sz="1350" b="1" dirty="0">
                <a:solidFill>
                  <a:srgbClr val="000000"/>
                </a:solidFill>
                <a:latin typeface="Zen Kaku Gothic New"/>
                <a:ea typeface="Zen Kaku Gothic New"/>
                <a:cs typeface="Zen Kaku Gothic New"/>
              </a:rPr>
              <a:t>もの</a:t>
            </a:r>
          </a:p>
        </p:txBody>
      </p:sp>
      <p:sp>
        <p:nvSpPr>
          <p:cNvPr id="25" name="TextBox 25"/>
          <p:cNvSpPr txBox="1"/>
          <p:nvPr/>
        </p:nvSpPr>
        <p:spPr>
          <a:xfrm>
            <a:off x="3440811" y="3627596"/>
            <a:ext cx="631059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書籍を使ったAIの学習そのもの。この判断はいまも有効</a:t>
            </a:r>
          </a:p>
        </p:txBody>
      </p:sp>
      <p:sp>
        <p:nvSpPr>
          <p:cNvPr id="26" name="Rectangle 26"/>
          <p:cNvSpPr/>
          <p:nvPr/>
        </p:nvSpPr>
        <p:spPr>
          <a:xfrm>
            <a:off x="609600" y="4010025"/>
            <a:ext cx="10972800" cy="419100"/>
          </a:xfrm>
          <a:prstGeom prst="rect">
            <a:avLst/>
          </a:prstGeom>
          <a:solidFill>
            <a:srgbClr val="F7F9FA"/>
          </a:solidFill>
          <a:ln>
            <a:noFill/>
          </a:ln>
        </p:spPr>
      </p:sp>
      <p:sp>
        <p:nvSpPr>
          <p:cNvPr id="27" name="TextBox 27"/>
          <p:cNvSpPr txBox="1"/>
          <p:nvPr/>
        </p:nvSpPr>
        <p:spPr>
          <a:xfrm>
            <a:off x="773811" y="4122896"/>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分配</a:t>
            </a:r>
          </a:p>
        </p:txBody>
      </p:sp>
      <p:sp>
        <p:nvSpPr>
          <p:cNvPr id="28" name="TextBox 28"/>
          <p:cNvSpPr txBox="1"/>
          <p:nvPr/>
        </p:nvSpPr>
        <p:spPr>
          <a:xfrm>
            <a:off x="3440811" y="4122896"/>
            <a:ext cx="504920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対象は約50万点。1作品あたり推定約3,000ドル</a:t>
            </a:r>
          </a:p>
        </p:txBody>
      </p:sp>
      <p:sp>
        <p:nvSpPr>
          <p:cNvPr id="29" name="Line 29"/>
          <p:cNvSpPr/>
          <p:nvPr/>
        </p:nvSpPr>
        <p:spPr>
          <a:xfrm>
            <a:off x="3276600" y="1752600"/>
            <a:ext cx="9525" cy="2676525"/>
          </a:xfrm>
          <a:custGeom>
            <a:avLst/>
            <a:gdLst/>
            <a:ahLst/>
            <a:cxnLst/>
            <a:rect l="l" t="t" r="r" b="b"/>
            <a:pathLst>
              <a:path w="9525" h="2676525">
                <a:moveTo>
                  <a:pt x="0" y="0"/>
                </a:moveTo>
                <a:lnTo>
                  <a:pt x="0" y="2676525"/>
                </a:lnTo>
              </a:path>
            </a:pathLst>
          </a:custGeom>
          <a:noFill/>
          <a:ln w="9525">
            <a:solidFill>
              <a:srgbClr val="E3E7EA"/>
            </a:solidFill>
          </a:ln>
        </p:spPr>
      </p:sp>
      <p:sp>
        <p:nvSpPr>
          <p:cNvPr id="30" name="Rectangle 30"/>
          <p:cNvSpPr/>
          <p:nvPr/>
        </p:nvSpPr>
        <p:spPr>
          <a:xfrm>
            <a:off x="609600" y="1752600"/>
            <a:ext cx="10972800" cy="2676525"/>
          </a:xfrm>
          <a:prstGeom prst="rect">
            <a:avLst/>
          </a:prstGeom>
          <a:noFill/>
          <a:ln w="9525">
            <a:solidFill>
              <a:srgbClr val="E3E7EA"/>
            </a:solidFill>
          </a:ln>
        </p:spPr>
      </p:sp>
      <p:sp>
        <p:nvSpPr>
          <p:cNvPr id="31" name="Rectangle 31"/>
          <p:cNvSpPr/>
          <p:nvPr/>
        </p:nvSpPr>
        <p:spPr>
          <a:xfrm>
            <a:off x="609600" y="4600575"/>
            <a:ext cx="10972800" cy="990600"/>
          </a:xfrm>
          <a:prstGeom prst="roundRect">
            <a:avLst>
              <a:gd name="adj" fmla="val 5769"/>
            </a:avLst>
          </a:prstGeom>
          <a:solidFill>
            <a:srgbClr val="EEF6F7"/>
          </a:solidFill>
          <a:ln>
            <a:noFill/>
          </a:ln>
        </p:spPr>
      </p:sp>
      <p:sp>
        <p:nvSpPr>
          <p:cNvPr id="32" name="Rectangle 32"/>
          <p:cNvSpPr/>
          <p:nvPr/>
        </p:nvSpPr>
        <p:spPr>
          <a:xfrm>
            <a:off x="609600" y="4600575"/>
            <a:ext cx="47625" cy="990600"/>
          </a:xfrm>
          <a:prstGeom prst="rect">
            <a:avLst/>
          </a:prstGeom>
          <a:solidFill>
            <a:srgbClr val="264DBF"/>
          </a:solidFill>
          <a:ln>
            <a:noFill/>
          </a:ln>
        </p:spPr>
      </p:sp>
      <p:sp>
        <p:nvSpPr>
          <p:cNvPr id="33" name="TextBox 33"/>
          <p:cNvSpPr txBox="1"/>
          <p:nvPr/>
        </p:nvSpPr>
        <p:spPr>
          <a:xfrm>
            <a:off x="811530" y="4705350"/>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980146"/>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学習が違法になったわけではありません。入手経路が違法だと高くつく、という判断です。社内</a:t>
            </a:r>
          </a:p>
          <a:p>
            <a:pPr algn="l">
              <a:lnSpc>
                <a:spcPts val="2100"/>
              </a:lnSpc>
            </a:pPr>
            <a:r>
              <a:rPr lang="zh-CN" sz="1420" dirty="0">
                <a:solidFill>
                  <a:srgbClr val="000000"/>
                </a:solidFill>
                <a:latin typeface="Zen Kaku Gothic New"/>
                <a:ea typeface="Zen Kaku Gothic New"/>
                <a:cs typeface="Zen Kaku Gothic New"/>
              </a:rPr>
              <a:t>で学習用のデータを集めるなら、出どころの記録がそのまま金額に効きます。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60</a:t>
            </a:r>
          </a:p>
        </p:txBody>
      </p:sp>
    </p:spTree>
  </p:cSld>
  <p:clrMapOvr>
    <a:masterClrMapping/>
  </p:clrMapOvr>
  <p:transition xmlns:p14="http://schemas.microsoft.com/office/powerpoint/2010/main" p14:dur="400">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20</a:t>
            </a:r>
          </a:p>
        </p:txBody>
      </p:sp>
      <p:sp>
        <p:nvSpPr>
          <p:cNvPr id="6" name="TextBox 6"/>
          <p:cNvSpPr txBox="1"/>
          <p:nvPr/>
        </p:nvSpPr>
        <p:spPr>
          <a:xfrm>
            <a:off x="1988820" y="404812"/>
            <a:ext cx="7079742"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ヒューマノイド格闘リーグ URKL 開幕</a:t>
            </a:r>
          </a:p>
        </p:txBody>
      </p:sp>
      <p:sp>
        <p:nvSpPr>
          <p:cNvPr id="7" name="TextBox 7"/>
          <p:cNvSpPr txBox="1"/>
          <p:nvPr/>
        </p:nvSpPr>
        <p:spPr>
          <a:xfrm>
            <a:off x="601980" y="904875"/>
            <a:ext cx="4763959"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EngineAI（深圳） | 2026年7月16〜17日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449306" cy="694944"/>
          </a:xfrm>
          <a:prstGeom prst="rect">
            <a:avLst/>
          </a:prstGeom>
          <a:noFill/>
          <a:ln>
            <a:noFill/>
          </a:ln>
        </p:spPr>
        <p:txBody>
          <a:bodyPr wrap="square" lIns="0" tIns="0" rIns="0" bIns="0" anchor="t" anchorCtr="0"/>
          <a:lstStyle/>
          <a:p>
            <a:pPr algn="l">
              <a:lnSpc>
                <a:spcPts val="2700"/>
              </a:lnSpc>
            </a:pPr>
            <a:r>
              <a:rPr lang="zh-CN" sz="1800" dirty="0">
                <a:solidFill>
                  <a:srgbClr val="000000"/>
                </a:solidFill>
                <a:latin typeface="Zen Kaku Gothic New"/>
                <a:ea typeface="Zen Kaku Gothic New"/>
                <a:cs typeface="Zen Kaku Gothic New"/>
              </a:rPr>
              <a:t>同じ機体を32チームに配り、制御ソフトだけで勝敗を決める興行が成立しまし</a:t>
            </a:r>
          </a:p>
          <a:p>
            <a:pPr algn="l">
              <a:lnSpc>
                <a:spcPts val="2700"/>
              </a:lnSpc>
            </a:pPr>
            <a:r>
              <a:rPr lang="zh-CN" sz="1800" dirty="0">
                <a:solidFill>
                  <a:srgbClr val="000000"/>
                </a:solidFill>
                <a:latin typeface="Zen Kaku Gothic New"/>
                <a:ea typeface="Zen Kaku Gothic New"/>
                <a:cs typeface="Zen Kaku Gothic New"/>
              </a:rPr>
              <a:t>た。</a:t>
            </a:r>
          </a:p>
        </p:txBody>
      </p:sp>
      <p:sp>
        <p:nvSpPr>
          <p:cNvPr id="10" name="Rectangle 10"/>
          <p:cNvSpPr/>
          <p:nvPr/>
        </p:nvSpPr>
        <p:spPr>
          <a:xfrm>
            <a:off x="3190875" y="2590800"/>
            <a:ext cx="5924550" cy="3333750"/>
          </a:xfrm>
          <a:prstGeom prst="roundRect">
            <a:avLst>
              <a:gd name="adj" fmla="val 285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133725" y="2533650"/>
            <a:ext cx="5924550" cy="3333750"/>
          </a:xfrm>
          <a:prstGeom prst="rect">
            <a:avLst/>
          </a:prstGeom>
        </p:spPr>
      </p:pic>
      <p:sp>
        <p:nvSpPr>
          <p:cNvPr id="12" name="Rectangle 12"/>
          <p:cNvSpPr/>
          <p:nvPr/>
        </p:nvSpPr>
        <p:spPr>
          <a:xfrm>
            <a:off x="3133725" y="2533650"/>
            <a:ext cx="5924550" cy="3333750"/>
          </a:xfrm>
          <a:prstGeom prst="roundRect">
            <a:avLst>
              <a:gd name="adj" fmla="val 2857"/>
            </a:avLst>
          </a:prstGeom>
          <a:noFill/>
          <a:ln w="14288">
            <a:solidFill>
              <a:srgbClr val="E3E7EA"/>
            </a:solidFill>
          </a:ln>
        </p:spPr>
      </p:sp>
      <p:sp>
        <p:nvSpPr>
          <p:cNvPr id="13" name="TextBox 13"/>
          <p:cNvSpPr txBox="1"/>
          <p:nvPr/>
        </p:nvSpPr>
        <p:spPr>
          <a:xfrm>
            <a:off x="602361" y="5961221"/>
            <a:ext cx="723719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globaltimes.cn、interestingengineering.com（2026年7月）</a:t>
            </a:r>
          </a:p>
        </p:txBody>
      </p:sp>
      <p:sp>
        <p:nvSpPr>
          <p:cNvPr id="14" name="TextBox 14"/>
          <p:cNvSpPr txBox="1"/>
          <p:nvPr/>
        </p:nvSpPr>
        <p:spPr>
          <a:xfrm>
            <a:off x="602361" y="6208871"/>
            <a:ext cx="664902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画像は深圳の会場。当日の動画は videos/urkl-shenzhen.mp4</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61</a:t>
            </a:r>
          </a:p>
        </p:txBody>
      </p:sp>
    </p:spTree>
  </p:cSld>
  <p:clrMapOvr>
    <a:masterClrMapping/>
  </p:clrMapOvr>
  <p:transition xmlns:p14="http://schemas.microsoft.com/office/powerpoint/2010/main" p14:dur="400">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20</a:t>
            </a:r>
          </a:p>
        </p:txBody>
      </p:sp>
      <p:sp>
        <p:nvSpPr>
          <p:cNvPr id="6" name="TextBox 6"/>
          <p:cNvSpPr txBox="1"/>
          <p:nvPr/>
        </p:nvSpPr>
        <p:spPr>
          <a:xfrm>
            <a:off x="1741551" y="4129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大会の中身</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488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大会と会場</a:t>
            </a:r>
          </a:p>
        </p:txBody>
      </p:sp>
      <p:sp>
        <p:nvSpPr>
          <p:cNvPr id="13" name="TextBox 13"/>
          <p:cNvSpPr txBox="1"/>
          <p:nvPr/>
        </p:nvSpPr>
        <p:spPr>
          <a:xfrm>
            <a:off x="2488311" y="1865471"/>
            <a:ext cx="774047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Ultimate Robot Knock-out Legend（URKL）。深圳市南山文体センター</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出場</a:t>
            </a:r>
          </a:p>
        </p:txBody>
      </p:sp>
      <p:sp>
        <p:nvSpPr>
          <p:cNvPr id="16" name="TextBox 16"/>
          <p:cNvSpPr txBox="1"/>
          <p:nvPr/>
        </p:nvSpPr>
        <p:spPr>
          <a:xfrm>
            <a:off x="2488311" y="2284571"/>
            <a:ext cx="609614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10か国200チーム超が登録、予選通過の32チームが本戦へ</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機体</a:t>
            </a:r>
          </a:p>
        </p:txBody>
      </p:sp>
      <p:sp>
        <p:nvSpPr>
          <p:cNvPr id="19" name="TextBox 19"/>
          <p:cNvSpPr txBox="1"/>
          <p:nvPr/>
        </p:nvSpPr>
        <p:spPr>
          <a:xfrm>
            <a:off x="2488311" y="2703671"/>
            <a:ext cx="69587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全チーム同一の EngineAI T800。身長1.73m、最大トルク450Nm</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賞金</a:t>
            </a:r>
          </a:p>
        </p:txBody>
      </p:sp>
      <p:sp>
        <p:nvSpPr>
          <p:cNvPr id="22" name="TextBox 22"/>
          <p:cNvSpPr txBox="1"/>
          <p:nvPr/>
        </p:nvSpPr>
        <p:spPr>
          <a:xfrm>
            <a:off x="2488311" y="3122771"/>
            <a:ext cx="650786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総額1,000万元（約140万ドル）。優勝者に純金10kgのベルト</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採点</a:t>
            </a:r>
          </a:p>
        </p:txBody>
      </p:sp>
      <p:sp>
        <p:nvSpPr>
          <p:cNvPr id="25" name="TextBox 25"/>
          <p:cNvSpPr txBox="1"/>
          <p:nvPr/>
        </p:nvSpPr>
        <p:spPr>
          <a:xfrm>
            <a:off x="2488311" y="3541871"/>
            <a:ext cx="50844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有効打・体幹の安定・防御と回避・耐久の4項目</a:t>
            </a:r>
          </a:p>
        </p:txBody>
      </p:sp>
      <p:sp>
        <p:nvSpPr>
          <p:cNvPr id="26" name="Rectangle 26"/>
          <p:cNvSpPr/>
          <p:nvPr/>
        </p:nvSpPr>
        <p:spPr>
          <a:xfrm>
            <a:off x="609600" y="3848100"/>
            <a:ext cx="10972800" cy="419100"/>
          </a:xfrm>
          <a:prstGeom prst="rect">
            <a:avLst/>
          </a:prstGeom>
          <a:solidFill>
            <a:srgbClr val="F7F9FA"/>
          </a:solidFill>
          <a:ln>
            <a:noFill/>
          </a:ln>
        </p:spPr>
      </p:sp>
      <p:sp>
        <p:nvSpPr>
          <p:cNvPr id="27" name="TextBox 27"/>
          <p:cNvSpPr txBox="1"/>
          <p:nvPr/>
        </p:nvSpPr>
        <p:spPr>
          <a:xfrm>
            <a:off x="773811" y="39609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決勝</a:t>
            </a:r>
          </a:p>
        </p:txBody>
      </p:sp>
      <p:sp>
        <p:nvSpPr>
          <p:cNvPr id="28" name="TextBox 28"/>
          <p:cNvSpPr txBox="1"/>
          <p:nvPr/>
        </p:nvSpPr>
        <p:spPr>
          <a:xfrm>
            <a:off x="2488311" y="3960971"/>
            <a:ext cx="483746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ドバイで2026年12月末から2027年初頭を予定</a:t>
            </a:r>
          </a:p>
        </p:txBody>
      </p:sp>
      <p:sp>
        <p:nvSpPr>
          <p:cNvPr id="29" name="Line 29"/>
          <p:cNvSpPr/>
          <p:nvPr/>
        </p:nvSpPr>
        <p:spPr>
          <a:xfrm>
            <a:off x="2324100" y="1752600"/>
            <a:ext cx="9525" cy="2514600"/>
          </a:xfrm>
          <a:custGeom>
            <a:avLst/>
            <a:gdLst/>
            <a:ahLst/>
            <a:cxnLst/>
            <a:rect l="l" t="t" r="r" b="b"/>
            <a:pathLst>
              <a:path w="9525" h="2514600">
                <a:moveTo>
                  <a:pt x="0" y="0"/>
                </a:moveTo>
                <a:lnTo>
                  <a:pt x="0" y="2514600"/>
                </a:lnTo>
              </a:path>
            </a:pathLst>
          </a:custGeom>
          <a:noFill/>
          <a:ln w="9525">
            <a:solidFill>
              <a:srgbClr val="E3E7EA"/>
            </a:solidFill>
          </a:ln>
        </p:spPr>
      </p:sp>
      <p:sp>
        <p:nvSpPr>
          <p:cNvPr id="30" name="Rectangle 30"/>
          <p:cNvSpPr/>
          <p:nvPr/>
        </p:nvSpPr>
        <p:spPr>
          <a:xfrm>
            <a:off x="609600" y="1752600"/>
            <a:ext cx="10972800" cy="2514600"/>
          </a:xfrm>
          <a:prstGeom prst="rect">
            <a:avLst/>
          </a:prstGeom>
          <a:noFill/>
          <a:ln w="9525">
            <a:solidFill>
              <a:srgbClr val="E3E7EA"/>
            </a:solidFill>
          </a:ln>
        </p:spPr>
      </p:sp>
      <p:sp>
        <p:nvSpPr>
          <p:cNvPr id="31" name="Rectangle 31"/>
          <p:cNvSpPr/>
          <p:nvPr/>
        </p:nvSpPr>
        <p:spPr>
          <a:xfrm>
            <a:off x="609600" y="4438650"/>
            <a:ext cx="10972800" cy="1257300"/>
          </a:xfrm>
          <a:prstGeom prst="roundRect">
            <a:avLst>
              <a:gd name="adj" fmla="val 4545"/>
            </a:avLst>
          </a:prstGeom>
          <a:solidFill>
            <a:srgbClr val="EEF6F7"/>
          </a:solidFill>
          <a:ln>
            <a:noFill/>
          </a:ln>
        </p:spPr>
      </p:sp>
      <p:sp>
        <p:nvSpPr>
          <p:cNvPr id="32" name="Rectangle 32"/>
          <p:cNvSpPr/>
          <p:nvPr/>
        </p:nvSpPr>
        <p:spPr>
          <a:xfrm>
            <a:off x="609600" y="4438650"/>
            <a:ext cx="47625" cy="1257300"/>
          </a:xfrm>
          <a:prstGeom prst="rect">
            <a:avLst/>
          </a:prstGeom>
          <a:solidFill>
            <a:srgbClr val="264DBF"/>
          </a:solidFill>
          <a:ln>
            <a:noFill/>
          </a:ln>
        </p:spPr>
      </p:sp>
      <p:sp>
        <p:nvSpPr>
          <p:cNvPr id="33" name="TextBox 33"/>
          <p:cNvSpPr txBox="1"/>
          <p:nvPr/>
        </p:nvSpPr>
        <p:spPr>
          <a:xfrm>
            <a:off x="811530" y="45434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818221"/>
            <a:ext cx="10130981"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機体を標準化して制御ソフトだけを競わせる形式が、有料の興行として回りました。ハードの差</a:t>
            </a:r>
          </a:p>
          <a:p>
            <a:pPr algn="l">
              <a:lnSpc>
                <a:spcPts val="2100"/>
              </a:lnSpc>
            </a:pPr>
            <a:r>
              <a:rPr lang="zh-CN" sz="1420" dirty="0">
                <a:solidFill>
                  <a:srgbClr val="000000"/>
                </a:solidFill>
                <a:latin typeface="Zen Kaku Gothic New"/>
                <a:ea typeface="Zen Kaku Gothic New"/>
                <a:cs typeface="Zen Kaku Gothic New"/>
              </a:rPr>
              <a:t>が消えると、勝負はソフトへ移ります。試合中に頭部が外れた機体が、胴体側の制御だけで戦い</a:t>
            </a:r>
          </a:p>
          <a:p>
            <a:pPr algn="l">
              <a:lnSpc>
                <a:spcPts val="2100"/>
              </a:lnSpc>
            </a:pPr>
            <a:r>
              <a:rPr lang="zh-CN" sz="1420" dirty="0">
                <a:solidFill>
                  <a:srgbClr val="000000"/>
                </a:solidFill>
                <a:latin typeface="Zen Kaku Gothic New"/>
                <a:ea typeface="Zen Kaku Gothic New"/>
                <a:cs typeface="Zen Kaku Gothic New"/>
              </a:rPr>
              <a:t>続けた場面も報じられました。</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62</a:t>
            </a:r>
          </a:p>
        </p:txBody>
      </p:sp>
    </p:spTree>
  </p:cSld>
  <p:clrMapOvr>
    <a:masterClrMapping/>
  </p:clrMapOvr>
  <p:transition xmlns:p14="http://schemas.microsoft.com/office/powerpoint/2010/main" p14:dur="400">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20</a:t>
            </a:r>
          </a:p>
        </p:txBody>
      </p:sp>
      <p:sp>
        <p:nvSpPr>
          <p:cNvPr id="6" name="TextBox 6"/>
          <p:cNvSpPr txBox="1"/>
          <p:nvPr/>
        </p:nvSpPr>
        <p:spPr>
          <a:xfrm>
            <a:off x="1741551" y="412909"/>
            <a:ext cx="341552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興行の裏にある量産</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3440811" y="14558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数値と時点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228716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2026年の出荷見込み</a:t>
            </a:r>
          </a:p>
        </p:txBody>
      </p:sp>
      <p:sp>
        <p:nvSpPr>
          <p:cNvPr id="13" name="TextBox 13"/>
          <p:cNvSpPr txBox="1"/>
          <p:nvPr/>
        </p:nvSpPr>
        <p:spPr>
          <a:xfrm>
            <a:off x="3440811" y="1865471"/>
            <a:ext cx="41551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前年比94%増（ジェトロ、2026年4月）</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204013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2025年の世界上位</a:t>
            </a:r>
          </a:p>
        </p:txBody>
      </p:sp>
      <p:sp>
        <p:nvSpPr>
          <p:cNvPr id="16" name="TextBox 16"/>
          <p:cNvSpPr txBox="1"/>
          <p:nvPr/>
        </p:nvSpPr>
        <p:spPr>
          <a:xfrm>
            <a:off x="3440811" y="2284571"/>
            <a:ext cx="944856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1位 AgiBot（智元）5,168台、2位 Unitree（宇樹）4,200台。上位6社はすべて中国企業</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世界シェア</a:t>
            </a:r>
          </a:p>
        </p:txBody>
      </p:sp>
      <p:sp>
        <p:nvSpPr>
          <p:cNvPr id="19" name="TextBox 19"/>
          <p:cNvSpPr txBox="1"/>
          <p:nvPr/>
        </p:nvSpPr>
        <p:spPr>
          <a:xfrm>
            <a:off x="3440811" y="2703671"/>
            <a:ext cx="32023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出荷台数ベースで中国が約9割</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2536908"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Unitree の2026年目標</a:t>
            </a:r>
          </a:p>
        </p:txBody>
      </p:sp>
      <p:sp>
        <p:nvSpPr>
          <p:cNvPr id="22" name="TextBox 22"/>
          <p:cNvSpPr txBox="1"/>
          <p:nvPr/>
        </p:nvSpPr>
        <p:spPr>
          <a:xfrm>
            <a:off x="3440811" y="3122771"/>
            <a:ext cx="836285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20,000台。R1は4,900ドルから、G1は16,000ドルから、H2は29,900ドル</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170759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UBTech の計画</a:t>
            </a:r>
          </a:p>
        </p:txBody>
      </p:sp>
      <p:sp>
        <p:nvSpPr>
          <p:cNvPr id="25" name="TextBox 25"/>
          <p:cNvSpPr txBox="1"/>
          <p:nvPr/>
        </p:nvSpPr>
        <p:spPr>
          <a:xfrm>
            <a:off x="3440811" y="3541871"/>
            <a:ext cx="411989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2026年に5,000台、2027年に10,000台</a:t>
            </a:r>
          </a:p>
        </p:txBody>
      </p:sp>
      <p:sp>
        <p:nvSpPr>
          <p:cNvPr id="26" name="Rectangle 26"/>
          <p:cNvSpPr/>
          <p:nvPr/>
        </p:nvSpPr>
        <p:spPr>
          <a:xfrm>
            <a:off x="609600" y="3848100"/>
            <a:ext cx="10972800" cy="419100"/>
          </a:xfrm>
          <a:prstGeom prst="rect">
            <a:avLst/>
          </a:prstGeom>
          <a:solidFill>
            <a:srgbClr val="F7F9FA"/>
          </a:solidFill>
          <a:ln>
            <a:noFill/>
          </a:ln>
        </p:spPr>
      </p:sp>
      <p:sp>
        <p:nvSpPr>
          <p:cNvPr id="27" name="TextBox 27"/>
          <p:cNvSpPr txBox="1"/>
          <p:nvPr/>
        </p:nvSpPr>
        <p:spPr>
          <a:xfrm>
            <a:off x="773811" y="396097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政策の位置づけ</a:t>
            </a:r>
          </a:p>
        </p:txBody>
      </p:sp>
      <p:sp>
        <p:nvSpPr>
          <p:cNvPr id="28" name="TextBox 28"/>
          <p:cNvSpPr txBox="1"/>
          <p:nvPr/>
        </p:nvSpPr>
        <p:spPr>
          <a:xfrm>
            <a:off x="3440811" y="3960971"/>
            <a:ext cx="867232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第15次5カ年規画（2026〜2030年）の重点育成対象。2026年2月に標準体系を公表</a:t>
            </a:r>
          </a:p>
        </p:txBody>
      </p:sp>
      <p:sp>
        <p:nvSpPr>
          <p:cNvPr id="29" name="Line 29"/>
          <p:cNvSpPr/>
          <p:nvPr/>
        </p:nvSpPr>
        <p:spPr>
          <a:xfrm>
            <a:off x="3276600" y="1752600"/>
            <a:ext cx="9525" cy="2514600"/>
          </a:xfrm>
          <a:custGeom>
            <a:avLst/>
            <a:gdLst/>
            <a:ahLst/>
            <a:cxnLst/>
            <a:rect l="l" t="t" r="r" b="b"/>
            <a:pathLst>
              <a:path w="9525" h="2514600">
                <a:moveTo>
                  <a:pt x="0" y="0"/>
                </a:moveTo>
                <a:lnTo>
                  <a:pt x="0" y="2514600"/>
                </a:lnTo>
              </a:path>
            </a:pathLst>
          </a:custGeom>
          <a:noFill/>
          <a:ln w="9525">
            <a:solidFill>
              <a:srgbClr val="E3E7EA"/>
            </a:solidFill>
          </a:ln>
        </p:spPr>
      </p:sp>
      <p:sp>
        <p:nvSpPr>
          <p:cNvPr id="30" name="Rectangle 30"/>
          <p:cNvSpPr/>
          <p:nvPr/>
        </p:nvSpPr>
        <p:spPr>
          <a:xfrm>
            <a:off x="609600" y="1752600"/>
            <a:ext cx="10972800" cy="2514600"/>
          </a:xfrm>
          <a:prstGeom prst="rect">
            <a:avLst/>
          </a:prstGeom>
          <a:noFill/>
          <a:ln w="9525">
            <a:solidFill>
              <a:srgbClr val="E3E7EA"/>
            </a:solidFill>
          </a:ln>
        </p:spPr>
      </p:sp>
      <p:sp>
        <p:nvSpPr>
          <p:cNvPr id="31" name="TextBox 31"/>
          <p:cNvSpPr txBox="1"/>
          <p:nvPr/>
        </p:nvSpPr>
        <p:spPr>
          <a:xfrm>
            <a:off x="602361" y="4361021"/>
            <a:ext cx="1143671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jetro.go.jp（2026年4月）、robotstart.info（2026年6月）。2025年の出荷台数は業界集計値です。</a:t>
            </a:r>
          </a:p>
        </p:txBody>
      </p:sp>
      <p:sp>
        <p:nvSpPr>
          <p:cNvPr id="32" name="TextBox 3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3" name="TextBox 3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63</a:t>
            </a:r>
          </a:p>
        </p:txBody>
      </p:sp>
    </p:spTree>
  </p:cSld>
  <p:clrMapOvr>
    <a:masterClrMapping/>
  </p:clrMapOvr>
  <p:transition xmlns:p14="http://schemas.microsoft.com/office/powerpoint/2010/main" p14:dur="400">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21</a:t>
            </a:r>
          </a:p>
        </p:txBody>
      </p:sp>
      <p:sp>
        <p:nvSpPr>
          <p:cNvPr id="6" name="TextBox 6"/>
          <p:cNvSpPr txBox="1"/>
          <p:nvPr/>
        </p:nvSpPr>
        <p:spPr>
          <a:xfrm>
            <a:off x="1988820" y="404812"/>
            <a:ext cx="6335049"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Kimi K3 を発表、27日に重みを公開</a:t>
            </a:r>
          </a:p>
        </p:txBody>
      </p:sp>
      <p:sp>
        <p:nvSpPr>
          <p:cNvPr id="7" name="TextBox 7"/>
          <p:cNvSpPr txBox="1"/>
          <p:nvPr/>
        </p:nvSpPr>
        <p:spPr>
          <a:xfrm>
            <a:off x="601980" y="904875"/>
            <a:ext cx="3606689"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Moonshot AI | 2026年7月16日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9394317"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ダウンロードできる重みが、商用最上位と4ポイント差まで来ました。</a:t>
            </a:r>
          </a:p>
        </p:txBody>
      </p:sp>
      <p:sp>
        <p:nvSpPr>
          <p:cNvPr id="10" name="Rectangle 10"/>
          <p:cNvSpPr/>
          <p:nvPr/>
        </p:nvSpPr>
        <p:spPr>
          <a:xfrm>
            <a:off x="2286000" y="2247900"/>
            <a:ext cx="7743825"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228850" y="2190750"/>
            <a:ext cx="7743825" cy="3924300"/>
          </a:xfrm>
          <a:prstGeom prst="rect">
            <a:avLst/>
          </a:prstGeom>
        </p:spPr>
      </p:pic>
      <p:sp>
        <p:nvSpPr>
          <p:cNvPr id="12" name="Rectangle 12"/>
          <p:cNvSpPr/>
          <p:nvPr/>
        </p:nvSpPr>
        <p:spPr>
          <a:xfrm>
            <a:off x="2228850" y="2190750"/>
            <a:ext cx="7743825" cy="3924300"/>
          </a:xfrm>
          <a:prstGeom prst="roundRect">
            <a:avLst>
              <a:gd name="adj" fmla="val 2427"/>
            </a:avLst>
          </a:prstGeom>
          <a:noFill/>
          <a:ln w="14288">
            <a:solidFill>
              <a:srgbClr val="E3E7EA"/>
            </a:solidFill>
          </a:ln>
        </p:spPr>
      </p:sp>
      <p:sp>
        <p:nvSpPr>
          <p:cNvPr id="13" name="TextBox 13"/>
          <p:cNvSpPr txBox="1"/>
          <p:nvPr/>
        </p:nvSpPr>
        <p:spPr>
          <a:xfrm>
            <a:off x="602361" y="6208871"/>
            <a:ext cx="751033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kimi.com/blog/kimi-k3、huggingface.co/moonshotai/Kimi-K3</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64</a:t>
            </a:r>
          </a:p>
        </p:txBody>
      </p:sp>
    </p:spTree>
  </p:cSld>
  <p:clrMapOvr>
    <a:masterClrMapping/>
  </p:clrMapOvr>
  <p:transition xmlns:p14="http://schemas.microsoft.com/office/powerpoint/2010/main" p14:dur="400">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21</a:t>
            </a:r>
          </a:p>
        </p:txBody>
      </p:sp>
      <p:sp>
        <p:nvSpPr>
          <p:cNvPr id="6" name="TextBox 6"/>
          <p:cNvSpPr txBox="1"/>
          <p:nvPr/>
        </p:nvSpPr>
        <p:spPr>
          <a:xfrm>
            <a:off x="1741551" y="4129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モデルの構成</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678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発表と重み公開</a:t>
            </a:r>
          </a:p>
        </p:txBody>
      </p:sp>
      <p:sp>
        <p:nvSpPr>
          <p:cNvPr id="13" name="TextBox 13"/>
          <p:cNvSpPr txBox="1"/>
          <p:nvPr/>
        </p:nvSpPr>
        <p:spPr>
          <a:xfrm>
            <a:off x="2678811" y="1865471"/>
            <a:ext cx="674181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2026年7月16日に発表、7月27日に Hugging Face で重みを公開</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パラメータ</a:t>
            </a:r>
          </a:p>
        </p:txBody>
      </p:sp>
      <p:sp>
        <p:nvSpPr>
          <p:cNvPr id="16" name="TextBox 16"/>
          <p:cNvSpPr txBox="1"/>
          <p:nvPr/>
        </p:nvSpPr>
        <p:spPr>
          <a:xfrm>
            <a:off x="2678811" y="2284571"/>
            <a:ext cx="593145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総2.8兆、アクティブ1,040億（896専門家中16を選択）</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コンテキスト長</a:t>
            </a:r>
          </a:p>
        </p:txBody>
      </p:sp>
      <p:sp>
        <p:nvSpPr>
          <p:cNvPr id="19" name="TextBox 19"/>
          <p:cNvSpPr txBox="1"/>
          <p:nvPr/>
        </p:nvSpPr>
        <p:spPr>
          <a:xfrm>
            <a:off x="2678811" y="2703671"/>
            <a:ext cx="57151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1,048,576トークン。前世代 K2.6 の256Kから4倍</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入出力</a:t>
            </a:r>
          </a:p>
        </p:txBody>
      </p:sp>
      <p:sp>
        <p:nvSpPr>
          <p:cNvPr id="22" name="TextBox 22"/>
          <p:cNvSpPr txBox="1"/>
          <p:nvPr/>
        </p:nvSpPr>
        <p:spPr>
          <a:xfrm>
            <a:off x="2678811" y="3122771"/>
            <a:ext cx="51903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テキストに加えて画像と動画をネイティブに扱う</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知能指数</a:t>
            </a:r>
          </a:p>
        </p:txBody>
      </p:sp>
      <p:sp>
        <p:nvSpPr>
          <p:cNvPr id="25" name="TextBox 25"/>
          <p:cNvSpPr txBox="1"/>
          <p:nvPr/>
        </p:nvSpPr>
        <p:spPr>
          <a:xfrm>
            <a:off x="2678811" y="3541871"/>
            <a:ext cx="795747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57。首位 Claude Opus 5 は61（7月28日）。公開当時の7月17日は全体3位</a:t>
            </a:r>
          </a:p>
        </p:txBody>
      </p:sp>
      <p:sp>
        <p:nvSpPr>
          <p:cNvPr id="26" name="Rectangle 26"/>
          <p:cNvSpPr/>
          <p:nvPr/>
        </p:nvSpPr>
        <p:spPr>
          <a:xfrm>
            <a:off x="609600" y="3848100"/>
            <a:ext cx="10972800" cy="419100"/>
          </a:xfrm>
          <a:prstGeom prst="rect">
            <a:avLst/>
          </a:prstGeom>
          <a:solidFill>
            <a:srgbClr val="F7F9FA"/>
          </a:solidFill>
          <a:ln>
            <a:noFill/>
          </a:ln>
        </p:spPr>
      </p:sp>
      <p:sp>
        <p:nvSpPr>
          <p:cNvPr id="27" name="TextBox 27"/>
          <p:cNvSpPr txBox="1"/>
          <p:nvPr/>
        </p:nvSpPr>
        <p:spPr>
          <a:xfrm>
            <a:off x="773811" y="39609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ライセンス</a:t>
            </a:r>
          </a:p>
        </p:txBody>
      </p:sp>
      <p:sp>
        <p:nvSpPr>
          <p:cNvPr id="28" name="TextBox 28"/>
          <p:cNvSpPr txBox="1"/>
          <p:nvPr/>
        </p:nvSpPr>
        <p:spPr>
          <a:xfrm>
            <a:off x="2678811" y="3960971"/>
            <a:ext cx="90469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MIT を改変した独自ライセンス。売上2,000万ドル超の事業者は個別契約が必要</a:t>
            </a:r>
          </a:p>
        </p:txBody>
      </p:sp>
      <p:sp>
        <p:nvSpPr>
          <p:cNvPr id="29" name="Line 29"/>
          <p:cNvSpPr/>
          <p:nvPr/>
        </p:nvSpPr>
        <p:spPr>
          <a:xfrm>
            <a:off x="2514600" y="1752600"/>
            <a:ext cx="9525" cy="2514600"/>
          </a:xfrm>
          <a:custGeom>
            <a:avLst/>
            <a:gdLst/>
            <a:ahLst/>
            <a:cxnLst/>
            <a:rect l="l" t="t" r="r" b="b"/>
            <a:pathLst>
              <a:path w="9525" h="2514600">
                <a:moveTo>
                  <a:pt x="0" y="0"/>
                </a:moveTo>
                <a:lnTo>
                  <a:pt x="0" y="2514600"/>
                </a:lnTo>
              </a:path>
            </a:pathLst>
          </a:custGeom>
          <a:noFill/>
          <a:ln w="9525">
            <a:solidFill>
              <a:srgbClr val="E3E7EA"/>
            </a:solidFill>
          </a:ln>
        </p:spPr>
      </p:sp>
      <p:sp>
        <p:nvSpPr>
          <p:cNvPr id="30" name="Rectangle 30"/>
          <p:cNvSpPr/>
          <p:nvPr/>
        </p:nvSpPr>
        <p:spPr>
          <a:xfrm>
            <a:off x="609600" y="1752600"/>
            <a:ext cx="10972800" cy="2514600"/>
          </a:xfrm>
          <a:prstGeom prst="rect">
            <a:avLst/>
          </a:prstGeom>
          <a:noFill/>
          <a:ln w="9525">
            <a:solidFill>
              <a:srgbClr val="E3E7EA"/>
            </a:solidFill>
          </a:ln>
        </p:spPr>
      </p:sp>
      <p:sp>
        <p:nvSpPr>
          <p:cNvPr id="31" name="Rectangle 31"/>
          <p:cNvSpPr/>
          <p:nvPr/>
        </p:nvSpPr>
        <p:spPr>
          <a:xfrm>
            <a:off x="609600" y="4438650"/>
            <a:ext cx="10972800" cy="990600"/>
          </a:xfrm>
          <a:prstGeom prst="roundRect">
            <a:avLst>
              <a:gd name="adj" fmla="val 5769"/>
            </a:avLst>
          </a:prstGeom>
          <a:solidFill>
            <a:srgbClr val="EEF6F7"/>
          </a:solidFill>
          <a:ln>
            <a:noFill/>
          </a:ln>
        </p:spPr>
      </p:sp>
      <p:sp>
        <p:nvSpPr>
          <p:cNvPr id="32" name="Rectangle 32"/>
          <p:cNvSpPr/>
          <p:nvPr/>
        </p:nvSpPr>
        <p:spPr>
          <a:xfrm>
            <a:off x="609600" y="4438650"/>
            <a:ext cx="47625" cy="990600"/>
          </a:xfrm>
          <a:prstGeom prst="rect">
            <a:avLst/>
          </a:prstGeom>
          <a:solidFill>
            <a:srgbClr val="264DBF"/>
          </a:solidFill>
          <a:ln>
            <a:noFill/>
          </a:ln>
        </p:spPr>
      </p:sp>
      <p:sp>
        <p:nvSpPr>
          <p:cNvPr id="33" name="TextBox 33"/>
          <p:cNvSpPr txBox="1"/>
          <p:nvPr/>
        </p:nvSpPr>
        <p:spPr>
          <a:xfrm>
            <a:off x="811530" y="45434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818221"/>
            <a:ext cx="10095690"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性能を落とさずに自社ホストを選べる状態は、2026年7月が最初です。アナリストは Fable 級の</a:t>
            </a:r>
          </a:p>
          <a:p>
            <a:pPr algn="l">
              <a:lnSpc>
                <a:spcPts val="2100"/>
              </a:lnSpc>
            </a:pPr>
            <a:r>
              <a:rPr lang="zh-CN" sz="1420" dirty="0">
                <a:solidFill>
                  <a:srgbClr val="000000"/>
                </a:solidFill>
                <a:latin typeface="Zen Kaku Gothic New"/>
                <a:ea typeface="Zen Kaku Gothic New"/>
                <a:cs typeface="Zen Kaku Gothic New"/>
              </a:rPr>
              <a:t>中国モデルの登場を2027年初頭と見込んでいました。</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65</a:t>
            </a:r>
          </a:p>
        </p:txBody>
      </p:sp>
    </p:spTree>
  </p:cSld>
  <p:clrMapOvr>
    <a:masterClrMapping/>
  </p:clrMapOvr>
  <p:transition xmlns:p14="http://schemas.microsoft.com/office/powerpoint/2010/main" p14:dur="400">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21</a:t>
            </a:r>
          </a:p>
        </p:txBody>
      </p:sp>
      <p:sp>
        <p:nvSpPr>
          <p:cNvPr id="6" name="TextBox 6"/>
          <p:cNvSpPr txBox="1"/>
          <p:nvPr/>
        </p:nvSpPr>
        <p:spPr>
          <a:xfrm>
            <a:off x="1741551" y="412909"/>
            <a:ext cx="19073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性能と価格</a:t>
            </a:r>
          </a:p>
        </p:txBody>
      </p:sp>
      <p:sp>
        <p:nvSpPr>
          <p:cNvPr id="7" name="Rectangle 7"/>
          <p:cNvSpPr/>
          <p:nvPr/>
        </p:nvSpPr>
        <p:spPr>
          <a:xfrm>
            <a:off x="609600" y="876300"/>
            <a:ext cx="10972800" cy="19050"/>
          </a:xfrm>
          <a:prstGeom prst="rect">
            <a:avLst/>
          </a:prstGeom>
          <a:solidFill>
            <a:srgbClr val="E3E7EA"/>
          </a:solidFill>
          <a:ln>
            <a:noFill/>
          </a:ln>
        </p:spPr>
      </p:sp>
      <p:sp>
        <p:nvSpPr>
          <p:cNvPr id="8" name="TextBox 8"/>
          <p:cNvSpPr txBox="1"/>
          <p:nvPr/>
        </p:nvSpPr>
        <p:spPr>
          <a:xfrm>
            <a:off x="1400606" y="1436846"/>
            <a:ext cx="1692733"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Claude Fable 5</a:t>
            </a:r>
          </a:p>
        </p:txBody>
      </p:sp>
      <p:sp>
        <p:nvSpPr>
          <p:cNvPr id="9" name="Rectangle 9"/>
          <p:cNvSpPr/>
          <p:nvPr/>
        </p:nvSpPr>
        <p:spPr>
          <a:xfrm>
            <a:off x="3276600" y="1400175"/>
            <a:ext cx="5905500" cy="228600"/>
          </a:xfrm>
          <a:prstGeom prst="roundRect">
            <a:avLst>
              <a:gd name="adj" fmla="val 16667"/>
            </a:avLst>
          </a:prstGeom>
          <a:solidFill>
            <a:srgbClr val="EFF2F3"/>
          </a:solidFill>
          <a:ln>
            <a:noFill/>
          </a:ln>
        </p:spPr>
      </p:sp>
      <p:sp>
        <p:nvSpPr>
          <p:cNvPr id="10" name="Rectangle 10"/>
          <p:cNvSpPr/>
          <p:nvPr/>
        </p:nvSpPr>
        <p:spPr>
          <a:xfrm>
            <a:off x="3276600" y="1400175"/>
            <a:ext cx="5905500" cy="228600"/>
          </a:xfrm>
          <a:prstGeom prst="roundRect">
            <a:avLst>
              <a:gd name="adj" fmla="val 16667"/>
            </a:avLst>
          </a:prstGeom>
          <a:solidFill>
            <a:srgbClr val="47BCC6"/>
          </a:solidFill>
          <a:ln>
            <a:noFill/>
          </a:ln>
        </p:spPr>
      </p:sp>
      <p:sp>
        <p:nvSpPr>
          <p:cNvPr id="11" name="TextBox 11"/>
          <p:cNvSpPr txBox="1"/>
          <p:nvPr/>
        </p:nvSpPr>
        <p:spPr>
          <a:xfrm>
            <a:off x="9308211" y="1436846"/>
            <a:ext cx="286212"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60</a:t>
            </a:r>
          </a:p>
        </p:txBody>
      </p:sp>
      <p:sp>
        <p:nvSpPr>
          <p:cNvPr id="12" name="TextBox 12"/>
          <p:cNvSpPr txBox="1"/>
          <p:nvPr/>
        </p:nvSpPr>
        <p:spPr>
          <a:xfrm>
            <a:off x="1637531" y="1874996"/>
            <a:ext cx="1455808"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GPT-5.6 Sol</a:t>
            </a:r>
          </a:p>
        </p:txBody>
      </p:sp>
      <p:sp>
        <p:nvSpPr>
          <p:cNvPr id="13" name="Rectangle 13"/>
          <p:cNvSpPr/>
          <p:nvPr/>
        </p:nvSpPr>
        <p:spPr>
          <a:xfrm>
            <a:off x="3276600" y="1838325"/>
            <a:ext cx="5905500" cy="228600"/>
          </a:xfrm>
          <a:prstGeom prst="roundRect">
            <a:avLst>
              <a:gd name="adj" fmla="val 16667"/>
            </a:avLst>
          </a:prstGeom>
          <a:solidFill>
            <a:srgbClr val="EFF2F3"/>
          </a:solidFill>
          <a:ln>
            <a:noFill/>
          </a:ln>
        </p:spPr>
      </p:sp>
      <p:sp>
        <p:nvSpPr>
          <p:cNvPr id="14" name="Rectangle 14"/>
          <p:cNvSpPr/>
          <p:nvPr/>
        </p:nvSpPr>
        <p:spPr>
          <a:xfrm>
            <a:off x="3276600" y="1838325"/>
            <a:ext cx="5800725" cy="228600"/>
          </a:xfrm>
          <a:prstGeom prst="roundRect">
            <a:avLst>
              <a:gd name="adj" fmla="val 16667"/>
            </a:avLst>
          </a:prstGeom>
          <a:solidFill>
            <a:srgbClr val="47BCC6"/>
          </a:solidFill>
          <a:ln>
            <a:noFill/>
          </a:ln>
        </p:spPr>
      </p:sp>
      <p:sp>
        <p:nvSpPr>
          <p:cNvPr id="15" name="TextBox 15"/>
          <p:cNvSpPr txBox="1"/>
          <p:nvPr/>
        </p:nvSpPr>
        <p:spPr>
          <a:xfrm>
            <a:off x="9308211" y="1874996"/>
            <a:ext cx="286212"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59</a:t>
            </a:r>
          </a:p>
        </p:txBody>
      </p:sp>
      <p:sp>
        <p:nvSpPr>
          <p:cNvPr id="16" name="TextBox 16"/>
          <p:cNvSpPr txBox="1"/>
          <p:nvPr/>
        </p:nvSpPr>
        <p:spPr>
          <a:xfrm>
            <a:off x="710785" y="2313146"/>
            <a:ext cx="2382554" cy="278702"/>
          </a:xfrm>
          <a:prstGeom prst="rect">
            <a:avLst/>
          </a:prstGeom>
          <a:noFill/>
          <a:ln>
            <a:noFill/>
          </a:ln>
        </p:spPr>
        <p:txBody>
          <a:bodyPr wrap="none" lIns="0" tIns="0" rIns="0" bIns="0" anchor="t" anchorCtr="0">
            <a:spAutoFit/>
          </a:bodyPr>
          <a:lstStyle/>
          <a:p>
            <a:pPr algn="r"/>
            <a:r>
              <a:rPr lang="zh-CN" sz="1420" b="1" dirty="0">
                <a:solidFill>
                  <a:srgbClr val="000000"/>
                </a:solidFill>
                <a:latin typeface="Zen Kaku Gothic New"/>
                <a:ea typeface="Zen Kaku Gothic New"/>
                <a:cs typeface="Zen Kaku Gothic New"/>
              </a:rPr>
              <a:t>Kimi K3（重み公開）</a:t>
            </a:r>
          </a:p>
        </p:txBody>
      </p:sp>
      <p:sp>
        <p:nvSpPr>
          <p:cNvPr id="17" name="Rectangle 17"/>
          <p:cNvSpPr/>
          <p:nvPr/>
        </p:nvSpPr>
        <p:spPr>
          <a:xfrm>
            <a:off x="3276600" y="2276475"/>
            <a:ext cx="5905500" cy="228600"/>
          </a:xfrm>
          <a:prstGeom prst="roundRect">
            <a:avLst>
              <a:gd name="adj" fmla="val 16667"/>
            </a:avLst>
          </a:prstGeom>
          <a:solidFill>
            <a:srgbClr val="EFF2F3"/>
          </a:solidFill>
          <a:ln>
            <a:noFill/>
          </a:ln>
        </p:spPr>
      </p:sp>
      <p:sp>
        <p:nvSpPr>
          <p:cNvPr id="18" name="Rectangle 18"/>
          <p:cNvSpPr/>
          <p:nvPr/>
        </p:nvSpPr>
        <p:spPr>
          <a:xfrm>
            <a:off x="3276600" y="2276475"/>
            <a:ext cx="5610225" cy="228600"/>
          </a:xfrm>
          <a:prstGeom prst="roundRect">
            <a:avLst>
              <a:gd name="adj" fmla="val 16667"/>
            </a:avLst>
          </a:prstGeom>
          <a:solidFill>
            <a:srgbClr val="47BCC6"/>
          </a:solidFill>
          <a:ln>
            <a:noFill/>
          </a:ln>
        </p:spPr>
      </p:sp>
      <p:sp>
        <p:nvSpPr>
          <p:cNvPr id="19" name="TextBox 19"/>
          <p:cNvSpPr txBox="1"/>
          <p:nvPr/>
        </p:nvSpPr>
        <p:spPr>
          <a:xfrm>
            <a:off x="9308211" y="2313146"/>
            <a:ext cx="286212"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57</a:t>
            </a:r>
          </a:p>
        </p:txBody>
      </p:sp>
      <p:sp>
        <p:nvSpPr>
          <p:cNvPr id="20" name="TextBox 20"/>
          <p:cNvSpPr txBox="1"/>
          <p:nvPr/>
        </p:nvSpPr>
        <p:spPr>
          <a:xfrm>
            <a:off x="1147460" y="2751296"/>
            <a:ext cx="1945879"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Claude Opus 4.8</a:t>
            </a:r>
          </a:p>
        </p:txBody>
      </p:sp>
      <p:sp>
        <p:nvSpPr>
          <p:cNvPr id="21" name="Rectangle 21"/>
          <p:cNvSpPr/>
          <p:nvPr/>
        </p:nvSpPr>
        <p:spPr>
          <a:xfrm>
            <a:off x="3276600" y="2714625"/>
            <a:ext cx="5905500" cy="228600"/>
          </a:xfrm>
          <a:prstGeom prst="roundRect">
            <a:avLst>
              <a:gd name="adj" fmla="val 16667"/>
            </a:avLst>
          </a:prstGeom>
          <a:solidFill>
            <a:srgbClr val="EFF2F3"/>
          </a:solidFill>
          <a:ln>
            <a:noFill/>
          </a:ln>
        </p:spPr>
      </p:sp>
      <p:sp>
        <p:nvSpPr>
          <p:cNvPr id="22" name="Rectangle 22"/>
          <p:cNvSpPr/>
          <p:nvPr/>
        </p:nvSpPr>
        <p:spPr>
          <a:xfrm>
            <a:off x="3276600" y="2714625"/>
            <a:ext cx="5505450" cy="228600"/>
          </a:xfrm>
          <a:prstGeom prst="roundRect">
            <a:avLst>
              <a:gd name="adj" fmla="val 16667"/>
            </a:avLst>
          </a:prstGeom>
          <a:solidFill>
            <a:srgbClr val="47BCC6"/>
          </a:solidFill>
          <a:ln>
            <a:noFill/>
          </a:ln>
        </p:spPr>
      </p:sp>
      <p:sp>
        <p:nvSpPr>
          <p:cNvPr id="23" name="TextBox 23"/>
          <p:cNvSpPr txBox="1"/>
          <p:nvPr/>
        </p:nvSpPr>
        <p:spPr>
          <a:xfrm>
            <a:off x="9308211" y="2751296"/>
            <a:ext cx="286212"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56</a:t>
            </a:r>
          </a:p>
        </p:txBody>
      </p:sp>
      <p:sp>
        <p:nvSpPr>
          <p:cNvPr id="24" name="TextBox 24"/>
          <p:cNvSpPr txBox="1"/>
          <p:nvPr/>
        </p:nvSpPr>
        <p:spPr>
          <a:xfrm>
            <a:off x="602361" y="3332321"/>
            <a:ext cx="796330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Artificial Analysis 知能指数（2026年7月17日算定）。目盛りは0から60。</a:t>
            </a:r>
          </a:p>
        </p:txBody>
      </p:sp>
      <p:sp>
        <p:nvSpPr>
          <p:cNvPr id="25" name="Rectangle 25"/>
          <p:cNvSpPr/>
          <p:nvPr/>
        </p:nvSpPr>
        <p:spPr>
          <a:xfrm>
            <a:off x="609600" y="3714750"/>
            <a:ext cx="10972800" cy="419100"/>
          </a:xfrm>
          <a:prstGeom prst="rect">
            <a:avLst/>
          </a:prstGeom>
          <a:solidFill>
            <a:srgbClr val="0B2E33"/>
          </a:solidFill>
          <a:ln>
            <a:noFill/>
          </a:ln>
        </p:spPr>
      </p:sp>
      <p:sp>
        <p:nvSpPr>
          <p:cNvPr id="26" name="TextBox 26"/>
          <p:cNvSpPr txBox="1"/>
          <p:nvPr/>
        </p:nvSpPr>
        <p:spPr>
          <a:xfrm>
            <a:off x="773811" y="3837146"/>
            <a:ext cx="2398326"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100万トークンあたり</a:t>
            </a:r>
          </a:p>
        </p:txBody>
      </p:sp>
      <p:sp>
        <p:nvSpPr>
          <p:cNvPr id="27" name="TextBox 27"/>
          <p:cNvSpPr txBox="1"/>
          <p:nvPr/>
        </p:nvSpPr>
        <p:spPr>
          <a:xfrm>
            <a:off x="4869561" y="3837146"/>
            <a:ext cx="854763"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Kimi K3</a:t>
            </a:r>
          </a:p>
        </p:txBody>
      </p:sp>
      <p:sp>
        <p:nvSpPr>
          <p:cNvPr id="28" name="TextBox 28"/>
          <p:cNvSpPr txBox="1"/>
          <p:nvPr/>
        </p:nvSpPr>
        <p:spPr>
          <a:xfrm>
            <a:off x="8108061" y="3837146"/>
            <a:ext cx="1692733" cy="278702"/>
          </a:xfrm>
          <a:prstGeom prst="rect">
            <a:avLst/>
          </a:prstGeom>
          <a:noFill/>
          <a:ln>
            <a:noFill/>
          </a:ln>
        </p:spPr>
        <p:txBody>
          <a:bodyPr wrap="none" lIns="0" tIns="0" rIns="0" bIns="0" anchor="t" anchorCtr="0">
            <a:spAutoFit/>
          </a:bodyPr>
          <a:lstStyle/>
          <a:p>
            <a:pPr algn="l"/>
            <a:r>
              <a:rPr lang="en-US" sz="1420" b="1" dirty="0">
                <a:solidFill>
                  <a:srgbClr val="FFFFFF"/>
                </a:solidFill>
                <a:latin typeface="Zen Kaku Gothic New"/>
                <a:ea typeface="Zen Kaku Gothic New"/>
                <a:cs typeface="Zen Kaku Gothic New"/>
              </a:rPr>
              <a:t>Claude Fable 5</a:t>
            </a:r>
          </a:p>
        </p:txBody>
      </p:sp>
      <p:sp>
        <p:nvSpPr>
          <p:cNvPr id="29" name="Rectangle 29"/>
          <p:cNvSpPr/>
          <p:nvPr/>
        </p:nvSpPr>
        <p:spPr>
          <a:xfrm>
            <a:off x="609600" y="4133850"/>
            <a:ext cx="10972800" cy="400050"/>
          </a:xfrm>
          <a:prstGeom prst="rect">
            <a:avLst/>
          </a:prstGeom>
          <a:solidFill>
            <a:srgbClr val="FFFFFF"/>
          </a:solidFill>
          <a:ln>
            <a:noFill/>
          </a:ln>
        </p:spPr>
      </p:sp>
      <p:sp>
        <p:nvSpPr>
          <p:cNvPr id="30" name="TextBox 30"/>
          <p:cNvSpPr txBox="1"/>
          <p:nvPr/>
        </p:nvSpPr>
        <p:spPr>
          <a:xfrm>
            <a:off x="773811" y="4237196"/>
            <a:ext cx="3778848"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ブレンド単価（AA算定 7:2:1）</a:t>
            </a:r>
          </a:p>
        </p:txBody>
      </p:sp>
      <p:sp>
        <p:nvSpPr>
          <p:cNvPr id="31" name="TextBox 31"/>
          <p:cNvSpPr txBox="1"/>
          <p:nvPr/>
        </p:nvSpPr>
        <p:spPr>
          <a:xfrm>
            <a:off x="4869561" y="4237196"/>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$2.31</a:t>
            </a:r>
          </a:p>
        </p:txBody>
      </p:sp>
      <p:sp>
        <p:nvSpPr>
          <p:cNvPr id="32" name="TextBox 32"/>
          <p:cNvSpPr txBox="1"/>
          <p:nvPr/>
        </p:nvSpPr>
        <p:spPr>
          <a:xfrm>
            <a:off x="8108061" y="4237196"/>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$7.70</a:t>
            </a:r>
          </a:p>
        </p:txBody>
      </p:sp>
      <p:sp>
        <p:nvSpPr>
          <p:cNvPr id="33" name="Rectangle 33"/>
          <p:cNvSpPr/>
          <p:nvPr/>
        </p:nvSpPr>
        <p:spPr>
          <a:xfrm>
            <a:off x="609600" y="4533900"/>
            <a:ext cx="10972800" cy="400050"/>
          </a:xfrm>
          <a:prstGeom prst="rect">
            <a:avLst/>
          </a:prstGeom>
          <a:solidFill>
            <a:srgbClr val="F7F9FA"/>
          </a:solidFill>
          <a:ln>
            <a:noFill/>
          </a:ln>
        </p:spPr>
      </p:sp>
      <p:sp>
        <p:nvSpPr>
          <p:cNvPr id="34" name="TextBox 34"/>
          <p:cNvSpPr txBox="1"/>
          <p:nvPr/>
        </p:nvSpPr>
        <p:spPr>
          <a:xfrm>
            <a:off x="773811" y="4637246"/>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出力単価</a:t>
            </a:r>
          </a:p>
        </p:txBody>
      </p:sp>
      <p:sp>
        <p:nvSpPr>
          <p:cNvPr id="35" name="TextBox 35"/>
          <p:cNvSpPr txBox="1"/>
          <p:nvPr/>
        </p:nvSpPr>
        <p:spPr>
          <a:xfrm>
            <a:off x="4869561" y="4637246"/>
            <a:ext cx="790861"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$15.00</a:t>
            </a:r>
          </a:p>
        </p:txBody>
      </p:sp>
      <p:sp>
        <p:nvSpPr>
          <p:cNvPr id="36" name="TextBox 36"/>
          <p:cNvSpPr txBox="1"/>
          <p:nvPr/>
        </p:nvSpPr>
        <p:spPr>
          <a:xfrm>
            <a:off x="8108061" y="4637246"/>
            <a:ext cx="790861"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$50.00</a:t>
            </a:r>
          </a:p>
        </p:txBody>
      </p:sp>
      <p:sp>
        <p:nvSpPr>
          <p:cNvPr id="37" name="Line 37"/>
          <p:cNvSpPr/>
          <p:nvPr/>
        </p:nvSpPr>
        <p:spPr>
          <a:xfrm>
            <a:off x="4705350" y="4133850"/>
            <a:ext cx="9525" cy="800100"/>
          </a:xfrm>
          <a:custGeom>
            <a:avLst/>
            <a:gdLst/>
            <a:ahLst/>
            <a:cxnLst/>
            <a:rect l="l" t="t" r="r" b="b"/>
            <a:pathLst>
              <a:path w="9525" h="800100">
                <a:moveTo>
                  <a:pt x="0" y="0"/>
                </a:moveTo>
                <a:lnTo>
                  <a:pt x="0" y="800100"/>
                </a:lnTo>
              </a:path>
            </a:pathLst>
          </a:custGeom>
          <a:noFill/>
          <a:ln w="9525">
            <a:solidFill>
              <a:srgbClr val="E3E7EA"/>
            </a:solidFill>
          </a:ln>
        </p:spPr>
      </p:sp>
      <p:sp>
        <p:nvSpPr>
          <p:cNvPr id="38" name="Line 38"/>
          <p:cNvSpPr/>
          <p:nvPr/>
        </p:nvSpPr>
        <p:spPr>
          <a:xfrm>
            <a:off x="7943850" y="4133850"/>
            <a:ext cx="9525" cy="800100"/>
          </a:xfrm>
          <a:custGeom>
            <a:avLst/>
            <a:gdLst/>
            <a:ahLst/>
            <a:cxnLst/>
            <a:rect l="l" t="t" r="r" b="b"/>
            <a:pathLst>
              <a:path w="9525" h="800100">
                <a:moveTo>
                  <a:pt x="0" y="0"/>
                </a:moveTo>
                <a:lnTo>
                  <a:pt x="0" y="800100"/>
                </a:lnTo>
              </a:path>
            </a:pathLst>
          </a:custGeom>
          <a:noFill/>
          <a:ln w="9525">
            <a:solidFill>
              <a:srgbClr val="E3E7EA"/>
            </a:solidFill>
          </a:ln>
        </p:spPr>
      </p:sp>
      <p:sp>
        <p:nvSpPr>
          <p:cNvPr id="39" name="Rectangle 39"/>
          <p:cNvSpPr/>
          <p:nvPr/>
        </p:nvSpPr>
        <p:spPr>
          <a:xfrm>
            <a:off x="609600" y="4133850"/>
            <a:ext cx="10972800" cy="800100"/>
          </a:xfrm>
          <a:prstGeom prst="rect">
            <a:avLst/>
          </a:prstGeom>
          <a:noFill/>
          <a:ln w="9525">
            <a:solidFill>
              <a:srgbClr val="E3E7EA"/>
            </a:solidFill>
          </a:ln>
        </p:spPr>
      </p:sp>
      <p:sp>
        <p:nvSpPr>
          <p:cNvPr id="40" name="Rectangle 40"/>
          <p:cNvSpPr/>
          <p:nvPr/>
        </p:nvSpPr>
        <p:spPr>
          <a:xfrm>
            <a:off x="609600" y="5086350"/>
            <a:ext cx="10972800" cy="990600"/>
          </a:xfrm>
          <a:prstGeom prst="roundRect">
            <a:avLst>
              <a:gd name="adj" fmla="val 5769"/>
            </a:avLst>
          </a:prstGeom>
          <a:solidFill>
            <a:srgbClr val="EEF6F7"/>
          </a:solidFill>
          <a:ln>
            <a:noFill/>
          </a:ln>
        </p:spPr>
      </p:sp>
      <p:sp>
        <p:nvSpPr>
          <p:cNvPr id="41" name="Rectangle 41"/>
          <p:cNvSpPr/>
          <p:nvPr/>
        </p:nvSpPr>
        <p:spPr>
          <a:xfrm>
            <a:off x="609600" y="5086350"/>
            <a:ext cx="47625" cy="990600"/>
          </a:xfrm>
          <a:prstGeom prst="rect">
            <a:avLst/>
          </a:prstGeom>
          <a:solidFill>
            <a:srgbClr val="264DBF"/>
          </a:solidFill>
          <a:ln>
            <a:noFill/>
          </a:ln>
        </p:spPr>
      </p:sp>
      <p:sp>
        <p:nvSpPr>
          <p:cNvPr id="42" name="TextBox 42"/>
          <p:cNvSpPr txBox="1"/>
          <p:nvPr/>
        </p:nvSpPr>
        <p:spPr>
          <a:xfrm>
            <a:off x="811530" y="5191125"/>
            <a:ext cx="157543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反対側の事実</a:t>
            </a:r>
          </a:p>
        </p:txBody>
      </p:sp>
      <p:sp>
        <p:nvSpPr>
          <p:cNvPr id="43" name="TextBox 43"/>
          <p:cNvSpPr txBox="1"/>
          <p:nvPr/>
        </p:nvSpPr>
        <p:spPr>
          <a:xfrm>
            <a:off x="811911" y="5465921"/>
            <a:ext cx="10119217"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前世代 Kimi K2.6 は入力$0.95・出力$4.00でした。K3 は入力$3.00・出力$15.00で、自社の前</a:t>
            </a:r>
          </a:p>
          <a:p>
            <a:pPr algn="l">
              <a:lnSpc>
                <a:spcPts val="2100"/>
              </a:lnSpc>
            </a:pPr>
            <a:r>
              <a:rPr lang="zh-CN" sz="1420" dirty="0">
                <a:solidFill>
                  <a:srgbClr val="000000"/>
                </a:solidFill>
                <a:latin typeface="Zen Kaku Gothic New"/>
                <a:ea typeface="Zen Kaku Gothic New"/>
                <a:cs typeface="Zen Kaku Gothic New"/>
              </a:rPr>
              <a:t>世代からは約4倍です。安い中国製モデルという前提は、ここで崩れました。</a:t>
            </a:r>
          </a:p>
        </p:txBody>
      </p:sp>
      <p:sp>
        <p:nvSpPr>
          <p:cNvPr id="44" name="TextBox 4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5" name="TextBox 4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66</a:t>
            </a:r>
          </a:p>
        </p:txBody>
      </p:sp>
    </p:spTree>
  </p:cSld>
  <p:clrMapOvr>
    <a:masterClrMapping/>
  </p:clrMapOvr>
  <p:transition xmlns:p14="http://schemas.microsoft.com/office/powerpoint/2010/main" p14:dur="400">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21</a:t>
            </a:r>
          </a:p>
        </p:txBody>
      </p:sp>
      <p:sp>
        <p:nvSpPr>
          <p:cNvPr id="6" name="TextBox 6"/>
          <p:cNvSpPr txBox="1"/>
          <p:nvPr/>
        </p:nvSpPr>
        <p:spPr>
          <a:xfrm>
            <a:off x="1741551" y="4129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使う前の落とし穴</a:t>
            </a:r>
          </a:p>
        </p:txBody>
      </p:sp>
      <p:sp>
        <p:nvSpPr>
          <p:cNvPr id="7" name="Rectangle 7"/>
          <p:cNvSpPr/>
          <p:nvPr/>
        </p:nvSpPr>
        <p:spPr>
          <a:xfrm>
            <a:off x="609600" y="876300"/>
            <a:ext cx="10972800" cy="19050"/>
          </a:xfrm>
          <a:prstGeom prst="rect">
            <a:avLst/>
          </a:prstGeom>
          <a:solidFill>
            <a:srgbClr val="E3E7EA"/>
          </a:solidFill>
          <a:ln>
            <a:noFill/>
          </a:ln>
        </p:spPr>
      </p:sp>
      <p:sp>
        <p:nvSpPr>
          <p:cNvPr id="8" name="Polygon 8"/>
          <p:cNvSpPr/>
          <p:nvPr/>
        </p:nvSpPr>
        <p:spPr>
          <a:xfrm>
            <a:off x="619125" y="12858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9" name="TextBox 9"/>
          <p:cNvSpPr txBox="1"/>
          <p:nvPr/>
        </p:nvSpPr>
        <p:spPr>
          <a:xfrm>
            <a:off x="944499" y="1287304"/>
            <a:ext cx="708758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重みは1.56TB・96シャード、単一GPUには載りません</a:t>
            </a:r>
          </a:p>
        </p:txBody>
      </p:sp>
      <p:sp>
        <p:nvSpPr>
          <p:cNvPr id="10" name="TextBox 10"/>
          <p:cNvSpPr txBox="1"/>
          <p:nvPr/>
        </p:nvSpPr>
        <p:spPr>
          <a:xfrm>
            <a:off x="945261" y="1598771"/>
            <a:ext cx="1003687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vLLM の推奨構成は 8×B300 の1ノード、または 16×B200 です。試すだけでも計算基盤の調達か</a:t>
            </a:r>
          </a:p>
          <a:p>
            <a:pPr algn="l">
              <a:lnSpc>
                <a:spcPts val="2100"/>
              </a:lnSpc>
            </a:pPr>
            <a:r>
              <a:rPr lang="zh-CN" sz="1420" dirty="0">
                <a:solidFill>
                  <a:srgbClr val="484848"/>
                </a:solidFill>
                <a:latin typeface="Zen Kaku Gothic New"/>
                <a:ea typeface="Zen Kaku Gothic New"/>
                <a:cs typeface="Zen Kaku Gothic New"/>
              </a:rPr>
              <a:t>ら始まります。</a:t>
            </a:r>
          </a:p>
        </p:txBody>
      </p:sp>
      <p:sp>
        <p:nvSpPr>
          <p:cNvPr id="11" name="Polygon 11"/>
          <p:cNvSpPr/>
          <p:nvPr/>
        </p:nvSpPr>
        <p:spPr>
          <a:xfrm>
            <a:off x="619125" y="218122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2" name="TextBox 12"/>
          <p:cNvSpPr txBox="1"/>
          <p:nvPr/>
        </p:nvSpPr>
        <p:spPr>
          <a:xfrm>
            <a:off x="944499" y="2182654"/>
            <a:ext cx="4889661"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同じ$3/$15でも出力速度は5倍違います</a:t>
            </a:r>
          </a:p>
        </p:txBody>
      </p:sp>
      <p:sp>
        <p:nvSpPr>
          <p:cNvPr id="13" name="TextBox 13"/>
          <p:cNvSpPr txBox="1"/>
          <p:nvPr/>
        </p:nvSpPr>
        <p:spPr>
          <a:xfrm>
            <a:off x="945261" y="2494121"/>
            <a:ext cx="1006040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Moonshot 純正 API は32.4トークン/秒、Fireworks は163.6トークン/秒。9社が同一単価で提</a:t>
            </a:r>
          </a:p>
          <a:p>
            <a:pPr algn="l">
              <a:lnSpc>
                <a:spcPts val="2100"/>
              </a:lnSpc>
            </a:pPr>
            <a:r>
              <a:rPr lang="zh-CN" sz="1420" dirty="0">
                <a:solidFill>
                  <a:srgbClr val="484848"/>
                </a:solidFill>
                <a:latin typeface="Zen Kaku Gothic New"/>
                <a:ea typeface="Zen Kaku Gothic New"/>
                <a:cs typeface="Zen Kaku Gothic New"/>
              </a:rPr>
              <a:t>供しており、選ぶ基準は速度になります。</a:t>
            </a:r>
          </a:p>
        </p:txBody>
      </p:sp>
      <p:sp>
        <p:nvSpPr>
          <p:cNvPr id="14" name="Polygon 14"/>
          <p:cNvSpPr/>
          <p:nvPr/>
        </p:nvSpPr>
        <p:spPr>
          <a:xfrm>
            <a:off x="619125" y="30765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5" name="TextBox 15"/>
          <p:cNvSpPr txBox="1"/>
          <p:nvPr/>
        </p:nvSpPr>
        <p:spPr>
          <a:xfrm>
            <a:off x="944499" y="3078004"/>
            <a:ext cx="411151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ライセンスに商用条項があります</a:t>
            </a:r>
          </a:p>
        </p:txBody>
      </p:sp>
      <p:sp>
        <p:nvSpPr>
          <p:cNvPr id="16" name="TextBox 16"/>
          <p:cNvSpPr txBox="1"/>
          <p:nvPr/>
        </p:nvSpPr>
        <p:spPr>
          <a:xfrm>
            <a:off x="945261" y="3389471"/>
            <a:ext cx="996629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売上2,000万ドル超の事業者は個別契約、月間1億ユーザー超の製品は表示義務。契約審査を通</a:t>
            </a:r>
          </a:p>
          <a:p>
            <a:pPr algn="l">
              <a:lnSpc>
                <a:spcPts val="2100"/>
              </a:lnSpc>
            </a:pPr>
            <a:r>
              <a:rPr lang="zh-CN" sz="1420" dirty="0">
                <a:solidFill>
                  <a:srgbClr val="484848"/>
                </a:solidFill>
                <a:latin typeface="Zen Kaku Gothic New"/>
                <a:ea typeface="Zen Kaku Gothic New"/>
                <a:cs typeface="Zen Kaku Gothic New"/>
              </a:rPr>
              <a:t>してから検証に入ってください。</a:t>
            </a:r>
          </a:p>
        </p:txBody>
      </p:sp>
      <p:sp>
        <p:nvSpPr>
          <p:cNvPr id="17" name="Rectangle 17"/>
          <p:cNvSpPr/>
          <p:nvPr/>
        </p:nvSpPr>
        <p:spPr>
          <a:xfrm>
            <a:off x="609600" y="4286250"/>
            <a:ext cx="10972800" cy="990600"/>
          </a:xfrm>
          <a:prstGeom prst="roundRect">
            <a:avLst>
              <a:gd name="adj" fmla="val 5769"/>
            </a:avLst>
          </a:prstGeom>
          <a:solidFill>
            <a:srgbClr val="EEF6F7"/>
          </a:solidFill>
          <a:ln>
            <a:noFill/>
          </a:ln>
        </p:spPr>
      </p:sp>
      <p:sp>
        <p:nvSpPr>
          <p:cNvPr id="18" name="Rectangle 18"/>
          <p:cNvSpPr/>
          <p:nvPr/>
        </p:nvSpPr>
        <p:spPr>
          <a:xfrm>
            <a:off x="609600" y="4286250"/>
            <a:ext cx="47625" cy="990600"/>
          </a:xfrm>
          <a:prstGeom prst="rect">
            <a:avLst/>
          </a:prstGeom>
          <a:solidFill>
            <a:srgbClr val="264DBF"/>
          </a:solidFill>
          <a:ln>
            <a:noFill/>
          </a:ln>
        </p:spPr>
      </p:sp>
      <p:sp>
        <p:nvSpPr>
          <p:cNvPr id="19" name="TextBox 19"/>
          <p:cNvSpPr txBox="1"/>
          <p:nvPr/>
        </p:nvSpPr>
        <p:spPr>
          <a:xfrm>
            <a:off x="811530" y="43910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実際の置き場所</a:t>
            </a:r>
          </a:p>
        </p:txBody>
      </p:sp>
      <p:sp>
        <p:nvSpPr>
          <p:cNvPr id="20" name="TextBox 20"/>
          <p:cNvSpPr txBox="1"/>
          <p:nvPr/>
        </p:nvSpPr>
        <p:spPr>
          <a:xfrm>
            <a:off x="811911" y="4665821"/>
            <a:ext cx="10001583"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Fortune の報道では、DoorDash が難易度の低い処理を Kimi K2.6 に振り分け、Cursor が自社</a:t>
            </a:r>
          </a:p>
          <a:p>
            <a:pPr algn="l">
              <a:lnSpc>
                <a:spcPts val="2100"/>
              </a:lnSpc>
            </a:pPr>
            <a:r>
              <a:rPr lang="zh-CN" sz="1420" dirty="0">
                <a:solidFill>
                  <a:srgbClr val="000000"/>
                </a:solidFill>
                <a:latin typeface="Zen Kaku Gothic New"/>
                <a:ea typeface="Zen Kaku Gothic New"/>
                <a:cs typeface="Zen Kaku Gothic New"/>
              </a:rPr>
              <a:t>モデル Composer 2 の土台に Kimi を使っています。いまの置き場所は、前段の仕分けです。</a:t>
            </a:r>
          </a:p>
        </p:txBody>
      </p:sp>
      <p:sp>
        <p:nvSpPr>
          <p:cNvPr id="21" name="TextBox 21"/>
          <p:cNvSpPr txBox="1"/>
          <p:nvPr/>
        </p:nvSpPr>
        <p:spPr>
          <a:xfrm>
            <a:off x="602361" y="5370671"/>
            <a:ext cx="7978283"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vllm.ai/blog/2026-07-27-k3、artificialanalysis.ai、fortune.com</a:t>
            </a:r>
          </a:p>
        </p:txBody>
      </p:sp>
      <p:sp>
        <p:nvSpPr>
          <p:cNvPr id="22" name="TextBox 2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3" name="TextBox 2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67</a:t>
            </a:r>
          </a:p>
        </p:txBody>
      </p:sp>
    </p:spTree>
  </p:cSld>
  <p:clrMapOvr>
    <a:masterClrMapping/>
  </p:clrMapOvr>
  <p:transition xmlns:p14="http://schemas.microsoft.com/office/powerpoint/2010/main" p14:dur="400">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22</a:t>
            </a:r>
          </a:p>
        </p:txBody>
      </p:sp>
      <p:sp>
        <p:nvSpPr>
          <p:cNvPr id="6" name="TextBox 6"/>
          <p:cNvSpPr txBox="1"/>
          <p:nvPr/>
        </p:nvSpPr>
        <p:spPr>
          <a:xfrm>
            <a:off x="1988820" y="404812"/>
            <a:ext cx="5840587"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世界一決定戦でAIが人間に勝利</a:t>
            </a:r>
          </a:p>
        </p:txBody>
      </p:sp>
      <p:sp>
        <p:nvSpPr>
          <p:cNvPr id="7" name="TextBox 7"/>
          <p:cNvSpPr txBox="1"/>
          <p:nvPr/>
        </p:nvSpPr>
        <p:spPr>
          <a:xfrm>
            <a:off x="601980" y="904875"/>
            <a:ext cx="4111444"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AtCoder／OpenAI | 2026年7月9日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6719697"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昨年は人間が勝った大会で、1年で逆転しました。</a:t>
            </a:r>
          </a:p>
        </p:txBody>
      </p:sp>
      <p:sp>
        <p:nvSpPr>
          <p:cNvPr id="10" name="Rectangle 10"/>
          <p:cNvSpPr/>
          <p:nvPr/>
        </p:nvSpPr>
        <p:spPr>
          <a:xfrm>
            <a:off x="3505200" y="2247900"/>
            <a:ext cx="5286375"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448050" y="2190750"/>
            <a:ext cx="5286375" cy="3924300"/>
          </a:xfrm>
          <a:prstGeom prst="rect">
            <a:avLst/>
          </a:prstGeom>
        </p:spPr>
      </p:pic>
      <p:sp>
        <p:nvSpPr>
          <p:cNvPr id="12" name="Rectangle 12"/>
          <p:cNvSpPr/>
          <p:nvPr/>
        </p:nvSpPr>
        <p:spPr>
          <a:xfrm>
            <a:off x="3448050" y="2190750"/>
            <a:ext cx="5286375" cy="3924300"/>
          </a:xfrm>
          <a:prstGeom prst="roundRect">
            <a:avLst>
              <a:gd name="adj" fmla="val 2427"/>
            </a:avLst>
          </a:prstGeom>
          <a:noFill/>
          <a:ln w="14288">
            <a:solidFill>
              <a:srgbClr val="E3E7EA"/>
            </a:solidFill>
          </a:ln>
        </p:spPr>
      </p:sp>
      <p:sp>
        <p:nvSpPr>
          <p:cNvPr id="13" name="TextBox 13"/>
          <p:cNvSpPr txBox="1"/>
          <p:nvPr/>
        </p:nvSpPr>
        <p:spPr>
          <a:xfrm>
            <a:off x="602361" y="6208871"/>
            <a:ext cx="9095804"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atcoder.jp、chokudai.hatenablog.com、understandingai.org（2026年7月）</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68</a:t>
            </a:r>
          </a:p>
        </p:txBody>
      </p:sp>
    </p:spTree>
  </p:cSld>
  <p:clrMapOvr>
    <a:masterClrMapping/>
  </p:clrMapOvr>
  <p:transition xmlns:p14="http://schemas.microsoft.com/office/powerpoint/2010/main" p14:dur="400">
    <p:fade/>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22</a:t>
            </a:r>
          </a:p>
        </p:txBody>
      </p:sp>
      <p:sp>
        <p:nvSpPr>
          <p:cNvPr id="6" name="TextBox 6"/>
          <p:cNvSpPr txBox="1"/>
          <p:nvPr/>
        </p:nvSpPr>
        <p:spPr>
          <a:xfrm>
            <a:off x="1741551" y="4129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勝ち方の中身</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678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419100"/>
          </a:xfrm>
          <a:prstGeom prst="rect">
            <a:avLst/>
          </a:prstGeom>
          <a:solidFill>
            <a:srgbClr val="FFFFFF"/>
          </a:solidFill>
          <a:ln>
            <a:noFill/>
          </a:ln>
        </p:spPr>
      </p:sp>
      <p:sp>
        <p:nvSpPr>
          <p:cNvPr id="12" name="TextBox 12"/>
          <p:cNvSpPr txBox="1"/>
          <p:nvPr/>
        </p:nvSpPr>
        <p:spPr>
          <a:xfrm>
            <a:off x="773811" y="1865471"/>
            <a:ext cx="5085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大会</a:t>
            </a:r>
          </a:p>
        </p:txBody>
      </p:sp>
      <p:sp>
        <p:nvSpPr>
          <p:cNvPr id="13" name="TextBox 13"/>
          <p:cNvSpPr txBox="1"/>
          <p:nvPr/>
        </p:nvSpPr>
        <p:spPr>
          <a:xfrm>
            <a:off x="2678811" y="1865471"/>
            <a:ext cx="845506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AtCoder World Tour Finals 2026（Heuristic 7月7〜8日／Algorithm 7月9日）</a:t>
            </a:r>
          </a:p>
        </p:txBody>
      </p:sp>
      <p:sp>
        <p:nvSpPr>
          <p:cNvPr id="14" name="Rectangle 14"/>
          <p:cNvSpPr/>
          <p:nvPr/>
        </p:nvSpPr>
        <p:spPr>
          <a:xfrm>
            <a:off x="609600" y="2171700"/>
            <a:ext cx="10972800" cy="419100"/>
          </a:xfrm>
          <a:prstGeom prst="rect">
            <a:avLst/>
          </a:prstGeom>
          <a:solidFill>
            <a:srgbClr val="F7F9FA"/>
          </a:solidFill>
          <a:ln>
            <a:noFill/>
          </a:ln>
        </p:spPr>
      </p:sp>
      <p:sp>
        <p:nvSpPr>
          <p:cNvPr id="15" name="TextBox 15"/>
          <p:cNvSpPr txBox="1"/>
          <p:nvPr/>
        </p:nvSpPr>
        <p:spPr>
          <a:xfrm>
            <a:off x="773811" y="2284571"/>
            <a:ext cx="157077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AIの参加形態</a:t>
            </a:r>
          </a:p>
        </p:txBody>
      </p:sp>
      <p:sp>
        <p:nvSpPr>
          <p:cNvPr id="16" name="TextBox 16"/>
          <p:cNvSpPr txBox="1"/>
          <p:nvPr/>
        </p:nvSpPr>
        <p:spPr>
          <a:xfrm>
            <a:off x="2678811" y="2284571"/>
            <a:ext cx="740504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OpenAIがエキシビジョンとして参加。出場モデルの正式名は非公表</a:t>
            </a:r>
          </a:p>
        </p:txBody>
      </p:sp>
      <p:sp>
        <p:nvSpPr>
          <p:cNvPr id="17" name="Rectangle 17"/>
          <p:cNvSpPr/>
          <p:nvPr/>
        </p:nvSpPr>
        <p:spPr>
          <a:xfrm>
            <a:off x="609600" y="2590800"/>
            <a:ext cx="10972800" cy="419100"/>
          </a:xfrm>
          <a:prstGeom prst="rect">
            <a:avLst/>
          </a:prstGeom>
          <a:solidFill>
            <a:srgbClr val="FFFFFF"/>
          </a:solidFill>
          <a:ln>
            <a:noFill/>
          </a:ln>
        </p:spPr>
      </p:sp>
      <p:sp>
        <p:nvSpPr>
          <p:cNvPr id="18" name="TextBox 18"/>
          <p:cNvSpPr txBox="1"/>
          <p:nvPr/>
        </p:nvSpPr>
        <p:spPr>
          <a:xfrm>
            <a:off x="773811" y="2703671"/>
            <a:ext cx="149666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人間の出場者</a:t>
            </a:r>
          </a:p>
        </p:txBody>
      </p:sp>
      <p:sp>
        <p:nvSpPr>
          <p:cNvPr id="19" name="TextBox 19"/>
          <p:cNvSpPr txBox="1"/>
          <p:nvPr/>
        </p:nvSpPr>
        <p:spPr>
          <a:xfrm>
            <a:off x="2678811" y="2703671"/>
            <a:ext cx="581382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各部門12人。1年かけて予選を勝ち上がった世界の上位</a:t>
            </a:r>
          </a:p>
        </p:txBody>
      </p:sp>
      <p:sp>
        <p:nvSpPr>
          <p:cNvPr id="20" name="Rectangle 20"/>
          <p:cNvSpPr/>
          <p:nvPr/>
        </p:nvSpPr>
        <p:spPr>
          <a:xfrm>
            <a:off x="609600" y="3009900"/>
            <a:ext cx="10972800" cy="419100"/>
          </a:xfrm>
          <a:prstGeom prst="rect">
            <a:avLst/>
          </a:prstGeom>
          <a:solidFill>
            <a:srgbClr val="F7F9FA"/>
          </a:solidFill>
          <a:ln>
            <a:noFill/>
          </a:ln>
        </p:spPr>
      </p:sp>
      <p:sp>
        <p:nvSpPr>
          <p:cNvPr id="21" name="TextBox 21"/>
          <p:cNvSpPr txBox="1"/>
          <p:nvPr/>
        </p:nvSpPr>
        <p:spPr>
          <a:xfrm>
            <a:off x="773811" y="3122771"/>
            <a:ext cx="167127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Algorithm部門</a:t>
            </a:r>
          </a:p>
        </p:txBody>
      </p:sp>
      <p:sp>
        <p:nvSpPr>
          <p:cNvPr id="22" name="TextBox 22"/>
          <p:cNvSpPr txBox="1"/>
          <p:nvPr/>
        </p:nvSpPr>
        <p:spPr>
          <a:xfrm>
            <a:off x="2678811" y="3122771"/>
            <a:ext cx="537314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AIがA〜Eの5問すべてを解答。制限時間は420分</a:t>
            </a:r>
          </a:p>
        </p:txBody>
      </p:sp>
      <p:sp>
        <p:nvSpPr>
          <p:cNvPr id="23" name="Rectangle 23"/>
          <p:cNvSpPr/>
          <p:nvPr/>
        </p:nvSpPr>
        <p:spPr>
          <a:xfrm>
            <a:off x="609600" y="3429000"/>
            <a:ext cx="10972800" cy="419100"/>
          </a:xfrm>
          <a:prstGeom prst="rect">
            <a:avLst/>
          </a:prstGeom>
          <a:solidFill>
            <a:srgbClr val="FFFFFF"/>
          </a:solidFill>
          <a:ln>
            <a:noFill/>
          </a:ln>
        </p:spPr>
      </p:sp>
      <p:sp>
        <p:nvSpPr>
          <p:cNvPr id="24" name="TextBox 24"/>
          <p:cNvSpPr txBox="1"/>
          <p:nvPr/>
        </p:nvSpPr>
        <p:spPr>
          <a:xfrm>
            <a:off x="773811" y="35418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人間トップ</a:t>
            </a:r>
          </a:p>
        </p:txBody>
      </p:sp>
      <p:sp>
        <p:nvSpPr>
          <p:cNvPr id="25" name="TextBox 25"/>
          <p:cNvSpPr txBox="1"/>
          <p:nvPr/>
        </p:nvSpPr>
        <p:spPr>
          <a:xfrm>
            <a:off x="2678811" y="3541871"/>
            <a:ext cx="487026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tour1st がD問題まで。最後のE問題で及ばず</a:t>
            </a:r>
          </a:p>
        </p:txBody>
      </p:sp>
      <p:sp>
        <p:nvSpPr>
          <p:cNvPr id="26" name="Rectangle 26"/>
          <p:cNvSpPr/>
          <p:nvPr/>
        </p:nvSpPr>
        <p:spPr>
          <a:xfrm>
            <a:off x="609600" y="3848100"/>
            <a:ext cx="10972800" cy="419100"/>
          </a:xfrm>
          <a:prstGeom prst="rect">
            <a:avLst/>
          </a:prstGeom>
          <a:solidFill>
            <a:srgbClr val="F7F9FA"/>
          </a:solidFill>
          <a:ln>
            <a:noFill/>
          </a:ln>
        </p:spPr>
      </p:sp>
      <p:sp>
        <p:nvSpPr>
          <p:cNvPr id="27" name="TextBox 27"/>
          <p:cNvSpPr txBox="1"/>
          <p:nvPr/>
        </p:nvSpPr>
        <p:spPr>
          <a:xfrm>
            <a:off x="773811" y="3960971"/>
            <a:ext cx="162144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Heuristic部門</a:t>
            </a:r>
          </a:p>
        </p:txBody>
      </p:sp>
      <p:sp>
        <p:nvSpPr>
          <p:cNvPr id="28" name="TextBox 28"/>
          <p:cNvSpPr txBox="1"/>
          <p:nvPr/>
        </p:nvSpPr>
        <p:spPr>
          <a:xfrm>
            <a:off x="2678811" y="3960971"/>
            <a:ext cx="589537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序盤からAIが引き離して勝利。2025年はOpenAIが2位</a:t>
            </a:r>
          </a:p>
        </p:txBody>
      </p:sp>
      <p:sp>
        <p:nvSpPr>
          <p:cNvPr id="29" name="Line 29"/>
          <p:cNvSpPr/>
          <p:nvPr/>
        </p:nvSpPr>
        <p:spPr>
          <a:xfrm>
            <a:off x="2514600" y="1752600"/>
            <a:ext cx="9525" cy="2514600"/>
          </a:xfrm>
          <a:custGeom>
            <a:avLst/>
            <a:gdLst/>
            <a:ahLst/>
            <a:cxnLst/>
            <a:rect l="l" t="t" r="r" b="b"/>
            <a:pathLst>
              <a:path w="9525" h="2514600">
                <a:moveTo>
                  <a:pt x="0" y="0"/>
                </a:moveTo>
                <a:lnTo>
                  <a:pt x="0" y="2514600"/>
                </a:lnTo>
              </a:path>
            </a:pathLst>
          </a:custGeom>
          <a:noFill/>
          <a:ln w="9525">
            <a:solidFill>
              <a:srgbClr val="E3E7EA"/>
            </a:solidFill>
          </a:ln>
        </p:spPr>
      </p:sp>
      <p:sp>
        <p:nvSpPr>
          <p:cNvPr id="30" name="Rectangle 30"/>
          <p:cNvSpPr/>
          <p:nvPr/>
        </p:nvSpPr>
        <p:spPr>
          <a:xfrm>
            <a:off x="609600" y="1752600"/>
            <a:ext cx="10972800" cy="2514600"/>
          </a:xfrm>
          <a:prstGeom prst="rect">
            <a:avLst/>
          </a:prstGeom>
          <a:noFill/>
          <a:ln w="9525">
            <a:solidFill>
              <a:srgbClr val="E3E7EA"/>
            </a:solidFill>
          </a:ln>
        </p:spPr>
      </p:sp>
      <p:sp>
        <p:nvSpPr>
          <p:cNvPr id="31" name="Rectangle 31"/>
          <p:cNvSpPr/>
          <p:nvPr/>
        </p:nvSpPr>
        <p:spPr>
          <a:xfrm>
            <a:off x="609600" y="4438650"/>
            <a:ext cx="10972800" cy="990600"/>
          </a:xfrm>
          <a:prstGeom prst="roundRect">
            <a:avLst>
              <a:gd name="adj" fmla="val 5769"/>
            </a:avLst>
          </a:prstGeom>
          <a:solidFill>
            <a:srgbClr val="EEF6F7"/>
          </a:solidFill>
          <a:ln>
            <a:noFill/>
          </a:ln>
        </p:spPr>
      </p:sp>
      <p:sp>
        <p:nvSpPr>
          <p:cNvPr id="32" name="Rectangle 32"/>
          <p:cNvSpPr/>
          <p:nvPr/>
        </p:nvSpPr>
        <p:spPr>
          <a:xfrm>
            <a:off x="609600" y="4438650"/>
            <a:ext cx="47625" cy="990600"/>
          </a:xfrm>
          <a:prstGeom prst="rect">
            <a:avLst/>
          </a:prstGeom>
          <a:solidFill>
            <a:srgbClr val="264DBF"/>
          </a:solidFill>
          <a:ln>
            <a:noFill/>
          </a:ln>
        </p:spPr>
      </p:sp>
      <p:sp>
        <p:nvSpPr>
          <p:cNvPr id="33" name="TextBox 33"/>
          <p:cNvSpPr txBox="1"/>
          <p:nvPr/>
        </p:nvSpPr>
        <p:spPr>
          <a:xfrm>
            <a:off x="811530" y="45434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34" name="TextBox 34"/>
          <p:cNvSpPr txBox="1"/>
          <p:nvPr/>
        </p:nvSpPr>
        <p:spPr>
          <a:xfrm>
            <a:off x="811911" y="481822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効いているのは勝ち方です。発想の質で人間を上回った点が想定を超えたと報じられています。</a:t>
            </a:r>
          </a:p>
          <a:p>
            <a:pPr algn="l">
              <a:lnSpc>
                <a:spcPts val="2100"/>
              </a:lnSpc>
            </a:pPr>
            <a:r>
              <a:rPr lang="zh-CN" sz="1420" dirty="0">
                <a:solidFill>
                  <a:srgbClr val="000000"/>
                </a:solidFill>
                <a:latin typeface="Zen Kaku Gothic New"/>
                <a:ea typeface="Zen Kaku Gothic New"/>
                <a:cs typeface="Zen Kaku Gothic New"/>
              </a:rPr>
              <a:t>スコア差は非公表です。</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69</a:t>
            </a:r>
          </a:p>
        </p:txBody>
      </p:sp>
    </p:spTree>
  </p:cSld>
  <p:clrMapOvr>
    <a:masterClrMapping/>
  </p:clrMapOvr>
  <p:transition xmlns:p14="http://schemas.microsoft.com/office/powerpoint/2010/main" p14:dur="400">
    <p:fade/>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23</a:t>
            </a:r>
          </a:p>
        </p:txBody>
      </p:sp>
      <p:sp>
        <p:nvSpPr>
          <p:cNvPr id="6" name="TextBox 6"/>
          <p:cNvSpPr txBox="1"/>
          <p:nvPr/>
        </p:nvSpPr>
        <p:spPr>
          <a:xfrm>
            <a:off x="1988820" y="404812"/>
            <a:ext cx="7058739"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問い合わせページにAI応対役 L.I.S.A</a:t>
            </a:r>
          </a:p>
        </p:txBody>
      </p:sp>
      <p:sp>
        <p:nvSpPr>
          <p:cNvPr id="7" name="TextBox 7"/>
          <p:cNvSpPr txBox="1"/>
          <p:nvPr/>
        </p:nvSpPr>
        <p:spPr>
          <a:xfrm>
            <a:off x="601980" y="904875"/>
            <a:ext cx="6330229"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Locomotive（カナダ・モントリオール） | 2026年7月</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8636508"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入力欄が並んだフォームが、まるごと会話に置き換わりました。</a:t>
            </a:r>
          </a:p>
        </p:txBody>
      </p:sp>
      <p:sp>
        <p:nvSpPr>
          <p:cNvPr id="10" name="Rectangle 10"/>
          <p:cNvSpPr/>
          <p:nvPr/>
        </p:nvSpPr>
        <p:spPr>
          <a:xfrm>
            <a:off x="2781300" y="2247900"/>
            <a:ext cx="6743700" cy="3676650"/>
          </a:xfrm>
          <a:prstGeom prst="roundRect">
            <a:avLst>
              <a:gd name="adj" fmla="val 2591"/>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724150" y="2190750"/>
            <a:ext cx="6743700" cy="3676650"/>
          </a:xfrm>
          <a:prstGeom prst="rect">
            <a:avLst/>
          </a:prstGeom>
        </p:spPr>
      </p:pic>
      <p:sp>
        <p:nvSpPr>
          <p:cNvPr id="12" name="Rectangle 12"/>
          <p:cNvSpPr/>
          <p:nvPr/>
        </p:nvSpPr>
        <p:spPr>
          <a:xfrm>
            <a:off x="2724150" y="2190750"/>
            <a:ext cx="6743700" cy="3676650"/>
          </a:xfrm>
          <a:prstGeom prst="roundRect">
            <a:avLst>
              <a:gd name="adj" fmla="val 2591"/>
            </a:avLst>
          </a:prstGeom>
          <a:noFill/>
          <a:ln w="14288">
            <a:solidFill>
              <a:srgbClr val="E3E7EA"/>
            </a:solidFill>
          </a:ln>
        </p:spPr>
      </p:sp>
      <p:sp>
        <p:nvSpPr>
          <p:cNvPr id="13" name="TextBox 13"/>
          <p:cNvSpPr txBox="1"/>
          <p:nvPr/>
        </p:nvSpPr>
        <p:spPr>
          <a:xfrm>
            <a:off x="602361" y="5961221"/>
            <a:ext cx="614319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locomotive.ca/en/contact（2026年7月31日取得）</a:t>
            </a:r>
          </a:p>
        </p:txBody>
      </p:sp>
      <p:sp>
        <p:nvSpPr>
          <p:cNvPr id="14" name="TextBox 14"/>
          <p:cNvSpPr txBox="1"/>
          <p:nvPr/>
        </p:nvSpPr>
        <p:spPr>
          <a:xfrm>
            <a:off x="602361" y="6208871"/>
            <a:ext cx="842529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画像は問い合わせページの実画面。当日の動画は videos/locomotive-lisa.mp4</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70</a:t>
            </a:r>
          </a:p>
        </p:txBody>
      </p:sp>
    </p:spTree>
  </p:cSld>
  <p:clrMapOvr>
    <a:masterClrMapping/>
  </p:clrMapOvr>
  <p:transition xmlns:p14="http://schemas.microsoft.com/office/powerpoint/2010/main" p14:dur="400">
    <p:fade/>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23</a:t>
            </a:r>
          </a:p>
        </p:txBody>
      </p:sp>
      <p:sp>
        <p:nvSpPr>
          <p:cNvPr id="6" name="TextBox 6"/>
          <p:cNvSpPr txBox="1"/>
          <p:nvPr/>
        </p:nvSpPr>
        <p:spPr>
          <a:xfrm>
            <a:off x="1741551" y="412909"/>
            <a:ext cx="3415522"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名前を聞くのは最後</a:t>
            </a:r>
          </a:p>
        </p:txBody>
      </p:sp>
      <p:sp>
        <p:nvSpPr>
          <p:cNvPr id="7" name="Rectangle 7"/>
          <p:cNvSpPr/>
          <p:nvPr/>
        </p:nvSpPr>
        <p:spPr>
          <a:xfrm>
            <a:off x="609600" y="876300"/>
            <a:ext cx="10972800" cy="19050"/>
          </a:xfrm>
          <a:prstGeom prst="rect">
            <a:avLst/>
          </a:prstGeom>
          <a:solidFill>
            <a:srgbClr val="E3E7EA"/>
          </a:solidFill>
          <a:ln>
            <a:noFill/>
          </a:ln>
        </p:spPr>
      </p:sp>
      <p:sp>
        <p:nvSpPr>
          <p:cNvPr id="8" name="Ellipse 8"/>
          <p:cNvSpPr/>
          <p:nvPr/>
        </p:nvSpPr>
        <p:spPr>
          <a:xfrm>
            <a:off x="609600" y="1295400"/>
            <a:ext cx="381000" cy="381000"/>
          </a:xfrm>
          <a:prstGeom prst="ellipse">
            <a:avLst/>
          </a:prstGeom>
          <a:solidFill>
            <a:srgbClr val="47BCC6"/>
          </a:solidFill>
          <a:ln>
            <a:noFill/>
          </a:ln>
        </p:spPr>
      </p:sp>
      <p:sp>
        <p:nvSpPr>
          <p:cNvPr id="9" name="TextBox 9"/>
          <p:cNvSpPr txBox="1"/>
          <p:nvPr/>
        </p:nvSpPr>
        <p:spPr>
          <a:xfrm>
            <a:off x="720971" y="140017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1</a:t>
            </a:r>
          </a:p>
        </p:txBody>
      </p:sp>
      <p:sp>
        <p:nvSpPr>
          <p:cNvPr id="10" name="TextBox 10"/>
          <p:cNvSpPr txBox="1"/>
          <p:nvPr/>
        </p:nvSpPr>
        <p:spPr>
          <a:xfrm>
            <a:off x="1134999" y="1296829"/>
            <a:ext cx="235044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用件を4択で受ける</a:t>
            </a:r>
          </a:p>
        </p:txBody>
      </p:sp>
      <p:sp>
        <p:nvSpPr>
          <p:cNvPr id="11" name="TextBox 11"/>
          <p:cNvSpPr txBox="1"/>
          <p:nvPr/>
        </p:nvSpPr>
        <p:spPr>
          <a:xfrm>
            <a:off x="1135761" y="1579721"/>
            <a:ext cx="5660898"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案件の相談、チームを知りたい、ひとこと伝えたい、</a:t>
            </a:r>
          </a:p>
          <a:p>
            <a:pPr algn="l">
              <a:lnSpc>
                <a:spcPts val="2100"/>
              </a:lnSpc>
            </a:pPr>
            <a:r>
              <a:rPr lang="zh-CN" sz="1420" dirty="0">
                <a:solidFill>
                  <a:srgbClr val="484848"/>
                </a:solidFill>
                <a:latin typeface="Zen Kaku Gothic New"/>
                <a:ea typeface="Zen Kaku Gothic New"/>
                <a:cs typeface="Zen Kaku Gothic New"/>
              </a:rPr>
              <a:t>カルチャーを見る。選ぶだけで進みます。</a:t>
            </a:r>
          </a:p>
        </p:txBody>
      </p:sp>
      <p:sp>
        <p:nvSpPr>
          <p:cNvPr id="12" name="Ellipse 12"/>
          <p:cNvSpPr/>
          <p:nvPr/>
        </p:nvSpPr>
        <p:spPr>
          <a:xfrm>
            <a:off x="609600" y="2266950"/>
            <a:ext cx="381000" cy="381000"/>
          </a:xfrm>
          <a:prstGeom prst="ellipse">
            <a:avLst/>
          </a:prstGeom>
          <a:solidFill>
            <a:srgbClr val="47BCC6"/>
          </a:solidFill>
          <a:ln>
            <a:noFill/>
          </a:ln>
        </p:spPr>
      </p:sp>
      <p:sp>
        <p:nvSpPr>
          <p:cNvPr id="13" name="TextBox 13"/>
          <p:cNvSpPr txBox="1"/>
          <p:nvPr/>
        </p:nvSpPr>
        <p:spPr>
          <a:xfrm>
            <a:off x="720971" y="237172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2</a:t>
            </a:r>
          </a:p>
        </p:txBody>
      </p:sp>
      <p:sp>
        <p:nvSpPr>
          <p:cNvPr id="14" name="TextBox 14"/>
          <p:cNvSpPr txBox="1"/>
          <p:nvPr/>
        </p:nvSpPr>
        <p:spPr>
          <a:xfrm>
            <a:off x="1134999" y="2268379"/>
            <a:ext cx="3019377"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案件なら領域を選ばせる</a:t>
            </a:r>
          </a:p>
        </p:txBody>
      </p:sp>
      <p:sp>
        <p:nvSpPr>
          <p:cNvPr id="15" name="TextBox 15"/>
          <p:cNvSpPr txBox="1"/>
          <p:nvPr/>
        </p:nvSpPr>
        <p:spPr>
          <a:xfrm>
            <a:off x="1135761" y="2551271"/>
            <a:ext cx="6425517"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Strategy、Branding、Digital、Content Creation などの区</a:t>
            </a:r>
          </a:p>
          <a:p>
            <a:pPr algn="l">
              <a:lnSpc>
                <a:spcPts val="2100"/>
              </a:lnSpc>
            </a:pPr>
            <a:r>
              <a:rPr lang="zh-CN" sz="1420" dirty="0">
                <a:solidFill>
                  <a:srgbClr val="484848"/>
                </a:solidFill>
                <a:latin typeface="Zen Kaku Gothic New"/>
                <a:ea typeface="Zen Kaku Gothic New"/>
                <a:cs typeface="Zen Kaku Gothic New"/>
              </a:rPr>
              <a:t>分を画面上で指定します。</a:t>
            </a:r>
          </a:p>
        </p:txBody>
      </p:sp>
      <p:sp>
        <p:nvSpPr>
          <p:cNvPr id="16" name="Ellipse 16"/>
          <p:cNvSpPr/>
          <p:nvPr/>
        </p:nvSpPr>
        <p:spPr>
          <a:xfrm>
            <a:off x="609600" y="3238500"/>
            <a:ext cx="381000" cy="381000"/>
          </a:xfrm>
          <a:prstGeom prst="ellipse">
            <a:avLst/>
          </a:prstGeom>
          <a:solidFill>
            <a:srgbClr val="47BCC6"/>
          </a:solidFill>
          <a:ln>
            <a:noFill/>
          </a:ln>
        </p:spPr>
      </p:sp>
      <p:sp>
        <p:nvSpPr>
          <p:cNvPr id="17" name="TextBox 17"/>
          <p:cNvSpPr txBox="1"/>
          <p:nvPr/>
        </p:nvSpPr>
        <p:spPr>
          <a:xfrm>
            <a:off x="720971" y="3343275"/>
            <a:ext cx="158258"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3</a:t>
            </a:r>
          </a:p>
        </p:txBody>
      </p:sp>
      <p:sp>
        <p:nvSpPr>
          <p:cNvPr id="18" name="TextBox 18"/>
          <p:cNvSpPr txBox="1"/>
          <p:nvPr/>
        </p:nvSpPr>
        <p:spPr>
          <a:xfrm>
            <a:off x="1134999" y="3239929"/>
            <a:ext cx="274634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そのあとで名前を聞く</a:t>
            </a:r>
          </a:p>
        </p:txBody>
      </p:sp>
      <p:sp>
        <p:nvSpPr>
          <p:cNvPr id="19" name="TextBox 19"/>
          <p:cNvSpPr txBox="1"/>
          <p:nvPr/>
        </p:nvSpPr>
        <p:spPr>
          <a:xfrm>
            <a:off x="1135761" y="3522821"/>
            <a:ext cx="636670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「まず名前を教えてください。すでに知っているふりはしま</a:t>
            </a:r>
          </a:p>
          <a:p>
            <a:pPr algn="l">
              <a:lnSpc>
                <a:spcPts val="2100"/>
              </a:lnSpc>
            </a:pPr>
            <a:r>
              <a:rPr lang="zh-CN" sz="1420" dirty="0">
                <a:solidFill>
                  <a:srgbClr val="484848"/>
                </a:solidFill>
                <a:latin typeface="Zen Kaku Gothic New"/>
                <a:ea typeface="Zen Kaku Gothic New"/>
                <a:cs typeface="Zen Kaku Gothic New"/>
              </a:rPr>
              <a:t>せんが」という言い回しで入力を求めます。</a:t>
            </a:r>
          </a:p>
        </p:txBody>
      </p:sp>
      <p:sp>
        <p:nvSpPr>
          <p:cNvPr id="20" name="Rectangle 20"/>
          <p:cNvSpPr/>
          <p:nvPr/>
        </p:nvSpPr>
        <p:spPr>
          <a:xfrm>
            <a:off x="6877050" y="1543050"/>
            <a:ext cx="4762500" cy="2600325"/>
          </a:xfrm>
          <a:prstGeom prst="roundRect">
            <a:avLst>
              <a:gd name="adj" fmla="val 3663"/>
            </a:avLst>
          </a:prstGeom>
          <a:solidFill>
            <a:srgbClr val="000000">
              <a:alpha val="8000"/>
            </a:srgbClr>
          </a:solidFill>
          <a:ln>
            <a:noFill/>
          </a:ln>
        </p:spPr>
      </p:sp>
      <p:pic>
        <p:nvPicPr>
          <p:cNvPr id="21" name="Image 21"/>
          <p:cNvPicPr>
            <a:picLocks noChangeAspect="1"/>
          </p:cNvPicPr>
          <p:nvPr/>
        </p:nvPicPr>
        <p:blipFill>
          <a:blip r:embed="rId2"/>
          <a:stretch>
            <a:fillRect/>
          </a:stretch>
        </p:blipFill>
        <p:spPr>
          <a:xfrm>
            <a:off x="6819900" y="1485900"/>
            <a:ext cx="4762500" cy="2600325"/>
          </a:xfrm>
          <a:prstGeom prst="rect">
            <a:avLst/>
          </a:prstGeom>
        </p:spPr>
      </p:pic>
      <p:sp>
        <p:nvSpPr>
          <p:cNvPr id="22" name="Rectangle 22"/>
          <p:cNvSpPr/>
          <p:nvPr/>
        </p:nvSpPr>
        <p:spPr>
          <a:xfrm>
            <a:off x="6819900" y="1485900"/>
            <a:ext cx="4762500" cy="2600325"/>
          </a:xfrm>
          <a:prstGeom prst="roundRect">
            <a:avLst>
              <a:gd name="adj" fmla="val 3663"/>
            </a:avLst>
          </a:prstGeom>
          <a:noFill/>
          <a:ln w="14288">
            <a:solidFill>
              <a:srgbClr val="E3E7EA"/>
            </a:solidFill>
          </a:ln>
        </p:spPr>
      </p:sp>
      <p:sp>
        <p:nvSpPr>
          <p:cNvPr id="23" name="TextBox 23"/>
          <p:cNvSpPr txBox="1"/>
          <p:nvPr/>
        </p:nvSpPr>
        <p:spPr>
          <a:xfrm>
            <a:off x="6812661" y="4189571"/>
            <a:ext cx="260242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領域を選んだあとの画面</a:t>
            </a:r>
          </a:p>
        </p:txBody>
      </p:sp>
      <p:sp>
        <p:nvSpPr>
          <p:cNvPr id="24" name="Rectangle 24"/>
          <p:cNvSpPr/>
          <p:nvPr/>
        </p:nvSpPr>
        <p:spPr>
          <a:xfrm>
            <a:off x="609600" y="4705350"/>
            <a:ext cx="10972800" cy="1257300"/>
          </a:xfrm>
          <a:prstGeom prst="roundRect">
            <a:avLst>
              <a:gd name="adj" fmla="val 4545"/>
            </a:avLst>
          </a:prstGeom>
          <a:solidFill>
            <a:srgbClr val="EEF6F7"/>
          </a:solidFill>
          <a:ln>
            <a:noFill/>
          </a:ln>
        </p:spPr>
      </p:sp>
      <p:sp>
        <p:nvSpPr>
          <p:cNvPr id="25" name="Rectangle 25"/>
          <p:cNvSpPr/>
          <p:nvPr/>
        </p:nvSpPr>
        <p:spPr>
          <a:xfrm>
            <a:off x="609600" y="4705350"/>
            <a:ext cx="47625" cy="1257300"/>
          </a:xfrm>
          <a:prstGeom prst="rect">
            <a:avLst/>
          </a:prstGeom>
          <a:solidFill>
            <a:srgbClr val="264DBF"/>
          </a:solidFill>
          <a:ln>
            <a:noFill/>
          </a:ln>
        </p:spPr>
      </p:sp>
      <p:sp>
        <p:nvSpPr>
          <p:cNvPr id="26" name="TextBox 26"/>
          <p:cNvSpPr txBox="1"/>
          <p:nvPr/>
        </p:nvSpPr>
        <p:spPr>
          <a:xfrm>
            <a:off x="811530" y="48101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ここが効きます</a:t>
            </a:r>
          </a:p>
        </p:txBody>
      </p:sp>
      <p:sp>
        <p:nvSpPr>
          <p:cNvPr id="27" name="TextBox 27"/>
          <p:cNvSpPr txBox="1"/>
          <p:nvPr/>
        </p:nvSpPr>
        <p:spPr>
          <a:xfrm>
            <a:off x="811911" y="5084921"/>
            <a:ext cx="10260378"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入力欄を先に見せず、必要な項目を会話の途中で1つずつ取ります。離脱の起きる場所が変わり</a:t>
            </a:r>
          </a:p>
          <a:p>
            <a:pPr algn="l">
              <a:lnSpc>
                <a:spcPts val="2100"/>
              </a:lnSpc>
            </a:pPr>
            <a:r>
              <a:rPr lang="zh-CN" sz="1420" dirty="0">
                <a:solidFill>
                  <a:srgbClr val="000000"/>
                </a:solidFill>
                <a:latin typeface="Zen Kaku Gothic New"/>
                <a:ea typeface="Zen Kaku Gothic New"/>
                <a:cs typeface="Zen Kaku Gothic New"/>
              </a:rPr>
              <a:t>ます。作ったのは2008年設立・30人の制作会社で、Awwwards の Site of the Day 74回を含め受</a:t>
            </a:r>
          </a:p>
          <a:p>
            <a:pPr algn="l">
              <a:lnSpc>
                <a:spcPts val="2100"/>
              </a:lnSpc>
            </a:pPr>
            <a:r>
              <a:rPr lang="zh-CN" sz="1420" dirty="0">
                <a:solidFill>
                  <a:srgbClr val="000000"/>
                </a:solidFill>
                <a:latin typeface="Zen Kaku Gothic New"/>
                <a:ea typeface="Zen Kaku Gothic New"/>
                <a:cs typeface="Zen Kaku Gothic New"/>
              </a:rPr>
              <a:t>賞は累計295件です。</a:t>
            </a:r>
          </a:p>
        </p:txBody>
      </p:sp>
      <p:sp>
        <p:nvSpPr>
          <p:cNvPr id="28" name="TextBox 2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9" name="TextBox 2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71</a:t>
            </a:r>
          </a:p>
        </p:txBody>
      </p:sp>
    </p:spTree>
  </p:cSld>
  <p:clrMapOvr>
    <a:masterClrMapping/>
  </p:clrMapOvr>
  <p:transition xmlns:p14="http://schemas.microsoft.com/office/powerpoint/2010/main" p14:dur="400">
    <p:fade/>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24</a:t>
            </a:r>
          </a:p>
        </p:txBody>
      </p:sp>
      <p:sp>
        <p:nvSpPr>
          <p:cNvPr id="6" name="TextBox 6"/>
          <p:cNvSpPr txBox="1"/>
          <p:nvPr/>
        </p:nvSpPr>
        <p:spPr>
          <a:xfrm>
            <a:off x="1988820" y="404812"/>
            <a:ext cx="6303958"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動画生成 Seedance 2.5 の公式デモ</a:t>
            </a:r>
          </a:p>
        </p:txBody>
      </p:sp>
      <p:sp>
        <p:nvSpPr>
          <p:cNvPr id="7" name="TextBox 7"/>
          <p:cNvSpPr txBox="1"/>
          <p:nvPr/>
        </p:nvSpPr>
        <p:spPr>
          <a:xfrm>
            <a:off x="601980" y="904875"/>
            <a:ext cx="2818702"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ByteDance | 2026年7月</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7744968"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群衆も衣装も、実写と見分けがつかない水準に来ました。</a:t>
            </a:r>
          </a:p>
        </p:txBody>
      </p:sp>
      <p:sp>
        <p:nvSpPr>
          <p:cNvPr id="10" name="Rectangle 10"/>
          <p:cNvSpPr/>
          <p:nvPr/>
        </p:nvSpPr>
        <p:spPr>
          <a:xfrm>
            <a:off x="3600450" y="2247900"/>
            <a:ext cx="5114925" cy="3676650"/>
          </a:xfrm>
          <a:prstGeom prst="roundRect">
            <a:avLst>
              <a:gd name="adj" fmla="val 2591"/>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3543300" y="2190750"/>
            <a:ext cx="5114925" cy="3676650"/>
          </a:xfrm>
          <a:prstGeom prst="rect">
            <a:avLst/>
          </a:prstGeom>
        </p:spPr>
      </p:pic>
      <p:sp>
        <p:nvSpPr>
          <p:cNvPr id="12" name="Rectangle 12"/>
          <p:cNvSpPr/>
          <p:nvPr/>
        </p:nvSpPr>
        <p:spPr>
          <a:xfrm>
            <a:off x="3543300" y="2190750"/>
            <a:ext cx="5114925" cy="3676650"/>
          </a:xfrm>
          <a:prstGeom prst="roundRect">
            <a:avLst>
              <a:gd name="adj" fmla="val 2591"/>
            </a:avLst>
          </a:prstGeom>
          <a:noFill/>
          <a:ln w="14288">
            <a:solidFill>
              <a:srgbClr val="E3E7EA"/>
            </a:solidFill>
          </a:ln>
        </p:spPr>
      </p:sp>
      <p:sp>
        <p:nvSpPr>
          <p:cNvPr id="13" name="TextBox 13"/>
          <p:cNvSpPr txBox="1"/>
          <p:nvPr/>
        </p:nvSpPr>
        <p:spPr>
          <a:xfrm>
            <a:off x="602361" y="5961221"/>
            <a:ext cx="9001697"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公式デモ映像（透かしあり）。当日の動画は videos/seedance-cinematic.mp4</a:t>
            </a:r>
          </a:p>
        </p:txBody>
      </p:sp>
      <p:sp>
        <p:nvSpPr>
          <p:cNvPr id="14" name="TextBox 14"/>
          <p:cNvSpPr txBox="1"/>
          <p:nvPr/>
        </p:nvSpPr>
        <p:spPr>
          <a:xfrm>
            <a:off x="602361" y="6208871"/>
            <a:ext cx="1064856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最大50素材を参照して30秒の動画を生成します。画面右上の透かしで出力元のモデルが分かります。</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72</a:t>
            </a:r>
          </a:p>
        </p:txBody>
      </p:sp>
    </p:spTree>
  </p:cSld>
  <p:clrMapOvr>
    <a:masterClrMapping/>
  </p:clrMapOvr>
  <p:transition xmlns:p14="http://schemas.microsoft.com/office/powerpoint/2010/main" p14:dur="400">
    <p:fade/>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25</a:t>
            </a:r>
          </a:p>
        </p:txBody>
      </p:sp>
      <p:sp>
        <p:nvSpPr>
          <p:cNvPr id="6" name="TextBox 6"/>
          <p:cNvSpPr txBox="1"/>
          <p:nvPr/>
        </p:nvSpPr>
        <p:spPr>
          <a:xfrm>
            <a:off x="1988820" y="404812"/>
            <a:ext cx="7789831"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Claude Design を research preview で公開</a:t>
            </a:r>
          </a:p>
        </p:txBody>
      </p:sp>
      <p:sp>
        <p:nvSpPr>
          <p:cNvPr id="7" name="TextBox 7"/>
          <p:cNvSpPr txBox="1"/>
          <p:nvPr/>
        </p:nvSpPr>
        <p:spPr>
          <a:xfrm>
            <a:off x="601980" y="904875"/>
            <a:ext cx="328031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Anthropic | 2026年4月17日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9454324"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デザインの前工程が、Claude の中だけで完結するようになりました。</a:t>
            </a:r>
          </a:p>
        </p:txBody>
      </p:sp>
      <p:sp>
        <p:nvSpPr>
          <p:cNvPr id="10" name="Rectangle 10"/>
          <p:cNvSpPr/>
          <p:nvPr/>
        </p:nvSpPr>
        <p:spPr>
          <a:xfrm>
            <a:off x="2095500" y="2247900"/>
            <a:ext cx="8115300"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038350" y="2190750"/>
            <a:ext cx="8115300" cy="3924300"/>
          </a:xfrm>
          <a:prstGeom prst="rect">
            <a:avLst/>
          </a:prstGeom>
        </p:spPr>
      </p:pic>
      <p:sp>
        <p:nvSpPr>
          <p:cNvPr id="12" name="Rectangle 12"/>
          <p:cNvSpPr/>
          <p:nvPr/>
        </p:nvSpPr>
        <p:spPr>
          <a:xfrm>
            <a:off x="2038350" y="2190750"/>
            <a:ext cx="8115300" cy="3924300"/>
          </a:xfrm>
          <a:prstGeom prst="roundRect">
            <a:avLst>
              <a:gd name="adj" fmla="val 2427"/>
            </a:avLst>
          </a:prstGeom>
          <a:noFill/>
          <a:ln w="14288">
            <a:solidFill>
              <a:srgbClr val="E3E7EA"/>
            </a:solidFill>
          </a:ln>
        </p:spPr>
      </p:sp>
      <p:sp>
        <p:nvSpPr>
          <p:cNvPr id="13" name="TextBox 13"/>
          <p:cNvSpPr txBox="1"/>
          <p:nvPr/>
        </p:nvSpPr>
        <p:spPr>
          <a:xfrm>
            <a:off x="602361" y="6208871"/>
            <a:ext cx="983689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anthropic.com/news/claude-design-anthropic-labs、claude.com/product/design</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73</a:t>
            </a:r>
          </a:p>
        </p:txBody>
      </p:sp>
    </p:spTree>
  </p:cSld>
  <p:clrMapOvr>
    <a:masterClrMapping/>
  </p:clrMapOvr>
  <p:transition xmlns:p14="http://schemas.microsoft.com/office/powerpoint/2010/main" p14:dur="400">
    <p:fade/>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25</a:t>
            </a:r>
          </a:p>
        </p:txBody>
      </p:sp>
      <p:sp>
        <p:nvSpPr>
          <p:cNvPr id="6" name="TextBox 6"/>
          <p:cNvSpPr txBox="1"/>
          <p:nvPr/>
        </p:nvSpPr>
        <p:spPr>
          <a:xfrm>
            <a:off x="1741551" y="4129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作れるものと、広がり方</a:t>
            </a:r>
          </a:p>
        </p:txBody>
      </p:sp>
      <p:sp>
        <p:nvSpPr>
          <p:cNvPr id="7" name="Rectangle 7"/>
          <p:cNvSpPr/>
          <p:nvPr/>
        </p:nvSpPr>
        <p:spPr>
          <a:xfrm>
            <a:off x="609600" y="876300"/>
            <a:ext cx="10972800" cy="19050"/>
          </a:xfrm>
          <a:prstGeom prst="rect">
            <a:avLst/>
          </a:prstGeom>
          <a:solidFill>
            <a:srgbClr val="E3E7EA"/>
          </a:solidFill>
          <a:ln>
            <a:noFill/>
          </a:ln>
        </p:spPr>
      </p:sp>
      <p:sp>
        <p:nvSpPr>
          <p:cNvPr id="8" name="TextBox 8"/>
          <p:cNvSpPr txBox="1"/>
          <p:nvPr/>
        </p:nvSpPr>
        <p:spPr>
          <a:xfrm>
            <a:off x="590550" y="1190625"/>
            <a:ext cx="2183368" cy="1447800"/>
          </a:xfrm>
          <a:prstGeom prst="rect">
            <a:avLst/>
          </a:prstGeom>
          <a:noFill/>
          <a:ln>
            <a:noFill/>
          </a:ln>
        </p:spPr>
        <p:txBody>
          <a:bodyPr wrap="none" lIns="0" tIns="0" rIns="0" bIns="0" anchor="t" anchorCtr="0">
            <a:spAutoFit/>
          </a:bodyPr>
          <a:lstStyle/>
          <a:p>
            <a:pPr algn="l"/>
            <a:r>
              <a:rPr lang="en-US" sz="7500" b="1" dirty="0">
                <a:solidFill>
                  <a:srgbClr val="47BCC6"/>
                </a:solidFill>
                <a:latin typeface="Zen Kaku Gothic New"/>
                <a:ea typeface="Zen Kaku Gothic New"/>
                <a:cs typeface="Zen Kaku Gothic New"/>
              </a:rPr>
              <a:t>100</a:t>
            </a:r>
          </a:p>
        </p:txBody>
      </p:sp>
      <p:sp>
        <p:nvSpPr>
          <p:cNvPr id="9" name="TextBox 9"/>
          <p:cNvSpPr txBox="1"/>
          <p:nvPr/>
        </p:nvSpPr>
        <p:spPr>
          <a:xfrm>
            <a:off x="2755011" y="1644015"/>
            <a:ext cx="1177671" cy="645414"/>
          </a:xfrm>
          <a:prstGeom prst="rect">
            <a:avLst/>
          </a:prstGeom>
          <a:noFill/>
          <a:ln>
            <a:noFill/>
          </a:ln>
        </p:spPr>
        <p:txBody>
          <a:bodyPr wrap="none" lIns="0" tIns="0" rIns="0" bIns="0" anchor="t" anchorCtr="0">
            <a:spAutoFit/>
          </a:bodyPr>
          <a:lstStyle/>
          <a:p>
            <a:pPr algn="l"/>
            <a:r>
              <a:rPr lang="zh-CN" sz="3300" b="1" dirty="0">
                <a:solidFill>
                  <a:srgbClr val="000000"/>
                </a:solidFill>
                <a:latin typeface="Zen Kaku Gothic New"/>
                <a:ea typeface="Zen Kaku Gothic New"/>
                <a:cs typeface="Zen Kaku Gothic New"/>
              </a:rPr>
              <a:t>万人</a:t>
            </a:r>
          </a:p>
        </p:txBody>
      </p:sp>
      <p:sp>
        <p:nvSpPr>
          <p:cNvPr id="10" name="TextBox 10"/>
          <p:cNvSpPr txBox="1"/>
          <p:nvPr/>
        </p:nvSpPr>
        <p:spPr>
          <a:xfrm>
            <a:off x="657606" y="2396490"/>
            <a:ext cx="2826639" cy="352044"/>
          </a:xfrm>
          <a:prstGeom prst="rect">
            <a:avLst/>
          </a:prstGeom>
          <a:noFill/>
          <a:ln>
            <a:noFill/>
          </a:ln>
        </p:spPr>
        <p:txBody>
          <a:bodyPr wrap="none" lIns="0" tIns="0" rIns="0" bIns="0" anchor="t" anchorCtr="0">
            <a:spAutoFit/>
          </a:bodyPr>
          <a:lstStyle/>
          <a:p>
            <a:pPr algn="l"/>
            <a:r>
              <a:rPr lang="zh-CN" sz="1800" b="1" dirty="0">
                <a:solidFill>
                  <a:srgbClr val="000000"/>
                </a:solidFill>
                <a:latin typeface="Zen Kaku Gothic New"/>
                <a:ea typeface="Zen Kaku Gothic New"/>
                <a:cs typeface="Zen Kaku Gothic New"/>
              </a:rPr>
              <a:t>公開初週の利用者数</a:t>
            </a:r>
          </a:p>
        </p:txBody>
      </p:sp>
      <p:sp>
        <p:nvSpPr>
          <p:cNvPr id="11" name="TextBox 11"/>
          <p:cNvSpPr txBox="1"/>
          <p:nvPr/>
        </p:nvSpPr>
        <p:spPr>
          <a:xfrm>
            <a:off x="659511" y="2798921"/>
            <a:ext cx="875818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Anthropic の自己申告値で、第三者の検証はありません（2026年6月17日公表）。</a:t>
            </a:r>
          </a:p>
        </p:txBody>
      </p:sp>
      <p:sp>
        <p:nvSpPr>
          <p:cNvPr id="12" name="Rectangle 12"/>
          <p:cNvSpPr/>
          <p:nvPr/>
        </p:nvSpPr>
        <p:spPr>
          <a:xfrm>
            <a:off x="609600" y="3200400"/>
            <a:ext cx="10972800" cy="419100"/>
          </a:xfrm>
          <a:prstGeom prst="rect">
            <a:avLst/>
          </a:prstGeom>
          <a:solidFill>
            <a:srgbClr val="0B2E33"/>
          </a:solidFill>
          <a:ln>
            <a:noFill/>
          </a:ln>
        </p:spPr>
      </p:sp>
      <p:sp>
        <p:nvSpPr>
          <p:cNvPr id="13" name="TextBox 13"/>
          <p:cNvSpPr txBox="1"/>
          <p:nvPr/>
        </p:nvSpPr>
        <p:spPr>
          <a:xfrm>
            <a:off x="773811" y="33227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区分</a:t>
            </a:r>
          </a:p>
        </p:txBody>
      </p:sp>
      <p:sp>
        <p:nvSpPr>
          <p:cNvPr id="14" name="TextBox 14"/>
          <p:cNvSpPr txBox="1"/>
          <p:nvPr/>
        </p:nvSpPr>
        <p:spPr>
          <a:xfrm>
            <a:off x="2488311" y="33227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5" name="Rectangle 15"/>
          <p:cNvSpPr/>
          <p:nvPr/>
        </p:nvSpPr>
        <p:spPr>
          <a:xfrm>
            <a:off x="609600" y="3619500"/>
            <a:ext cx="10972800" cy="419100"/>
          </a:xfrm>
          <a:prstGeom prst="rect">
            <a:avLst/>
          </a:prstGeom>
          <a:solidFill>
            <a:srgbClr val="FFFFFF"/>
          </a:solidFill>
          <a:ln>
            <a:noFill/>
          </a:ln>
        </p:spPr>
      </p:sp>
      <p:sp>
        <p:nvSpPr>
          <p:cNvPr id="16" name="TextBox 16"/>
          <p:cNvSpPr txBox="1"/>
          <p:nvPr/>
        </p:nvSpPr>
        <p:spPr>
          <a:xfrm>
            <a:off x="773811" y="3732371"/>
            <a:ext cx="124963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作れるもの</a:t>
            </a:r>
          </a:p>
        </p:txBody>
      </p:sp>
      <p:sp>
        <p:nvSpPr>
          <p:cNvPr id="17" name="TextBox 17"/>
          <p:cNvSpPr txBox="1"/>
          <p:nvPr/>
        </p:nvSpPr>
        <p:spPr>
          <a:xfrm>
            <a:off x="2488311" y="3732371"/>
            <a:ext cx="67313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プロトタイプ、ワイヤーフレーム、ピッチデッキ、1ページ資料</a:t>
            </a:r>
          </a:p>
        </p:txBody>
      </p:sp>
      <p:sp>
        <p:nvSpPr>
          <p:cNvPr id="18" name="Rectangle 18"/>
          <p:cNvSpPr/>
          <p:nvPr/>
        </p:nvSpPr>
        <p:spPr>
          <a:xfrm>
            <a:off x="609600" y="4038600"/>
            <a:ext cx="10972800" cy="419100"/>
          </a:xfrm>
          <a:prstGeom prst="rect">
            <a:avLst/>
          </a:prstGeom>
          <a:solidFill>
            <a:srgbClr val="F7F9FA"/>
          </a:solidFill>
          <a:ln>
            <a:noFill/>
          </a:ln>
        </p:spPr>
      </p:sp>
      <p:sp>
        <p:nvSpPr>
          <p:cNvPr id="19" name="TextBox 19"/>
          <p:cNvSpPr txBox="1"/>
          <p:nvPr/>
        </p:nvSpPr>
        <p:spPr>
          <a:xfrm>
            <a:off x="773811" y="41514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提供対象</a:t>
            </a:r>
          </a:p>
        </p:txBody>
      </p:sp>
      <p:sp>
        <p:nvSpPr>
          <p:cNvPr id="20" name="TextBox 20"/>
          <p:cNvSpPr txBox="1"/>
          <p:nvPr/>
        </p:nvSpPr>
        <p:spPr>
          <a:xfrm>
            <a:off x="2488311" y="4151471"/>
            <a:ext cx="775870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Pro / Max / Team / Enterprise。Enterprise は管理者が有効化</a:t>
            </a:r>
          </a:p>
        </p:txBody>
      </p:sp>
      <p:sp>
        <p:nvSpPr>
          <p:cNvPr id="21" name="Rectangle 21"/>
          <p:cNvSpPr/>
          <p:nvPr/>
        </p:nvSpPr>
        <p:spPr>
          <a:xfrm>
            <a:off x="609600" y="4457700"/>
            <a:ext cx="10972800" cy="419100"/>
          </a:xfrm>
          <a:prstGeom prst="rect">
            <a:avLst/>
          </a:prstGeom>
          <a:solidFill>
            <a:srgbClr val="FFFFFF"/>
          </a:solidFill>
          <a:ln>
            <a:noFill/>
          </a:ln>
        </p:spPr>
      </p:sp>
      <p:sp>
        <p:nvSpPr>
          <p:cNvPr id="22" name="TextBox 22"/>
          <p:cNvSpPr txBox="1"/>
          <p:nvPr/>
        </p:nvSpPr>
        <p:spPr>
          <a:xfrm>
            <a:off x="773811" y="45705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コネクタ</a:t>
            </a:r>
          </a:p>
        </p:txBody>
      </p:sp>
      <p:sp>
        <p:nvSpPr>
          <p:cNvPr id="23" name="TextBox 23"/>
          <p:cNvSpPr txBox="1"/>
          <p:nvPr/>
        </p:nvSpPr>
        <p:spPr>
          <a:xfrm>
            <a:off x="2488311" y="4570571"/>
            <a:ext cx="793358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Adobe、Base44、Canva、Gamma、Lovable、Miro、Replit、Vercel、Wix</a:t>
            </a:r>
          </a:p>
        </p:txBody>
      </p:sp>
      <p:sp>
        <p:nvSpPr>
          <p:cNvPr id="24" name="Rectangle 24"/>
          <p:cNvSpPr/>
          <p:nvPr/>
        </p:nvSpPr>
        <p:spPr>
          <a:xfrm>
            <a:off x="609600" y="4876800"/>
            <a:ext cx="10972800" cy="419100"/>
          </a:xfrm>
          <a:prstGeom prst="rect">
            <a:avLst/>
          </a:prstGeom>
          <a:solidFill>
            <a:srgbClr val="F7F9FA"/>
          </a:solidFill>
          <a:ln>
            <a:noFill/>
          </a:ln>
        </p:spPr>
      </p:sp>
      <p:sp>
        <p:nvSpPr>
          <p:cNvPr id="25" name="TextBox 25"/>
          <p:cNvSpPr txBox="1"/>
          <p:nvPr/>
        </p:nvSpPr>
        <p:spPr>
          <a:xfrm>
            <a:off x="773811" y="49896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書き出し</a:t>
            </a:r>
          </a:p>
        </p:txBody>
      </p:sp>
      <p:sp>
        <p:nvSpPr>
          <p:cNvPr id="26" name="TextBox 26"/>
          <p:cNvSpPr txBox="1"/>
          <p:nvPr/>
        </p:nvSpPr>
        <p:spPr>
          <a:xfrm>
            <a:off x="2488311" y="4989671"/>
            <a:ext cx="454417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PDF、PowerPoint、HTML、組織内リンク</a:t>
            </a:r>
          </a:p>
        </p:txBody>
      </p:sp>
      <p:sp>
        <p:nvSpPr>
          <p:cNvPr id="27" name="Line 27"/>
          <p:cNvSpPr/>
          <p:nvPr/>
        </p:nvSpPr>
        <p:spPr>
          <a:xfrm>
            <a:off x="2324100" y="3619500"/>
            <a:ext cx="9525" cy="1676400"/>
          </a:xfrm>
          <a:custGeom>
            <a:avLst/>
            <a:gdLst/>
            <a:ahLst/>
            <a:cxnLst/>
            <a:rect l="l" t="t" r="r" b="b"/>
            <a:pathLst>
              <a:path w="9525" h="1676400">
                <a:moveTo>
                  <a:pt x="0" y="0"/>
                </a:moveTo>
                <a:lnTo>
                  <a:pt x="0" y="1676400"/>
                </a:lnTo>
              </a:path>
            </a:pathLst>
          </a:custGeom>
          <a:noFill/>
          <a:ln w="9525">
            <a:solidFill>
              <a:srgbClr val="E3E7EA"/>
            </a:solidFill>
          </a:ln>
        </p:spPr>
      </p:sp>
      <p:sp>
        <p:nvSpPr>
          <p:cNvPr id="28" name="Rectangle 28"/>
          <p:cNvSpPr/>
          <p:nvPr/>
        </p:nvSpPr>
        <p:spPr>
          <a:xfrm>
            <a:off x="609600" y="3619500"/>
            <a:ext cx="10972800" cy="1676400"/>
          </a:xfrm>
          <a:prstGeom prst="rect">
            <a:avLst/>
          </a:prstGeom>
          <a:noFill/>
          <a:ln w="9525">
            <a:solidFill>
              <a:srgbClr val="E3E7EA"/>
            </a:solidFill>
          </a:ln>
        </p:spPr>
      </p:sp>
      <p:sp>
        <p:nvSpPr>
          <p:cNvPr id="29" name="TextBox 29"/>
          <p:cNvSpPr txBox="1"/>
          <p:nvPr/>
        </p:nvSpPr>
        <p:spPr>
          <a:xfrm>
            <a:off x="602361" y="5389721"/>
            <a:ext cx="956995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コネクタ一覧に Figma はありません（claude.com/product/design、2026年7月時点）。</a:t>
            </a:r>
          </a:p>
        </p:txBody>
      </p:sp>
      <p:sp>
        <p:nvSpPr>
          <p:cNvPr id="30" name="TextBox 3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1" name="TextBox 3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74</a:t>
            </a:r>
          </a:p>
        </p:txBody>
      </p:sp>
    </p:spTree>
  </p:cSld>
  <p:clrMapOvr>
    <a:masterClrMapping/>
  </p:clrMapOvr>
  <p:transition xmlns:p14="http://schemas.microsoft.com/office/powerpoint/2010/main" p14:dur="400">
    <p:fade/>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25</a:t>
            </a:r>
          </a:p>
        </p:txBody>
      </p:sp>
      <p:sp>
        <p:nvSpPr>
          <p:cNvPr id="6" name="TextBox 6"/>
          <p:cNvSpPr txBox="1"/>
          <p:nvPr/>
        </p:nvSpPr>
        <p:spPr>
          <a:xfrm>
            <a:off x="1741551" y="412909"/>
            <a:ext cx="492371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置き換わったのは前工程だけ</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66750" y="1485900"/>
            <a:ext cx="5143500" cy="2457450"/>
          </a:xfrm>
          <a:prstGeom prst="roundRect">
            <a:avLst>
              <a:gd name="adj" fmla="val 3876"/>
            </a:avLst>
          </a:prstGeom>
          <a:solidFill>
            <a:srgbClr val="000000">
              <a:alpha val="8000"/>
            </a:srgbClr>
          </a:solidFill>
          <a:ln>
            <a:noFill/>
          </a:ln>
        </p:spPr>
      </p:sp>
      <p:pic>
        <p:nvPicPr>
          <p:cNvPr id="9" name="Image 9"/>
          <p:cNvPicPr>
            <a:picLocks noChangeAspect="1"/>
          </p:cNvPicPr>
          <p:nvPr/>
        </p:nvPicPr>
        <p:blipFill>
          <a:blip r:embed="rId2"/>
          <a:stretch>
            <a:fillRect/>
          </a:stretch>
        </p:blipFill>
        <p:spPr>
          <a:xfrm>
            <a:off x="609600" y="1428750"/>
            <a:ext cx="5143500" cy="2457450"/>
          </a:xfrm>
          <a:prstGeom prst="rect">
            <a:avLst/>
          </a:prstGeom>
        </p:spPr>
      </p:pic>
      <p:sp>
        <p:nvSpPr>
          <p:cNvPr id="10" name="Rectangle 10"/>
          <p:cNvSpPr/>
          <p:nvPr/>
        </p:nvSpPr>
        <p:spPr>
          <a:xfrm>
            <a:off x="609600" y="1428750"/>
            <a:ext cx="5143500" cy="2457450"/>
          </a:xfrm>
          <a:prstGeom prst="roundRect">
            <a:avLst>
              <a:gd name="adj" fmla="val 3876"/>
            </a:avLst>
          </a:prstGeom>
          <a:noFill/>
          <a:ln w="14288">
            <a:solidFill>
              <a:srgbClr val="E3E7EA"/>
            </a:solidFill>
          </a:ln>
        </p:spPr>
      </p:sp>
      <p:sp>
        <p:nvSpPr>
          <p:cNvPr id="11" name="TextBox 11"/>
          <p:cNvSpPr txBox="1"/>
          <p:nvPr/>
        </p:nvSpPr>
        <p:spPr>
          <a:xfrm>
            <a:off x="602361" y="3999071"/>
            <a:ext cx="447932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FIG 株価チャート（stockanalysis.com）</a:t>
            </a:r>
          </a:p>
        </p:txBody>
      </p:sp>
      <p:sp>
        <p:nvSpPr>
          <p:cNvPr id="12" name="Rectangle 12"/>
          <p:cNvSpPr/>
          <p:nvPr/>
        </p:nvSpPr>
        <p:spPr>
          <a:xfrm>
            <a:off x="6248400" y="1428750"/>
            <a:ext cx="5334000" cy="1790700"/>
          </a:xfrm>
          <a:prstGeom prst="roundRect">
            <a:avLst>
              <a:gd name="adj" fmla="val 3191"/>
            </a:avLst>
          </a:prstGeom>
          <a:solidFill>
            <a:srgbClr val="EEF6F7"/>
          </a:solidFill>
          <a:ln>
            <a:noFill/>
          </a:ln>
        </p:spPr>
      </p:sp>
      <p:sp>
        <p:nvSpPr>
          <p:cNvPr id="13" name="Rectangle 13"/>
          <p:cNvSpPr/>
          <p:nvPr/>
        </p:nvSpPr>
        <p:spPr>
          <a:xfrm>
            <a:off x="6248400" y="1428750"/>
            <a:ext cx="47625" cy="1790700"/>
          </a:xfrm>
          <a:prstGeom prst="rect">
            <a:avLst/>
          </a:prstGeom>
          <a:solidFill>
            <a:srgbClr val="264DBF"/>
          </a:solidFill>
          <a:ln>
            <a:noFill/>
          </a:ln>
        </p:spPr>
      </p:sp>
      <p:sp>
        <p:nvSpPr>
          <p:cNvPr id="14" name="TextBox 14"/>
          <p:cNvSpPr txBox="1"/>
          <p:nvPr/>
        </p:nvSpPr>
        <p:spPr>
          <a:xfrm>
            <a:off x="6450330" y="1533525"/>
            <a:ext cx="365569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株価は下げ、売上は伸びました</a:t>
            </a:r>
          </a:p>
        </p:txBody>
      </p:sp>
      <p:sp>
        <p:nvSpPr>
          <p:cNvPr id="15" name="TextBox 15"/>
          <p:cNvSpPr txBox="1"/>
          <p:nvPr/>
        </p:nvSpPr>
        <p:spPr>
          <a:xfrm>
            <a:off x="6450711" y="1808321"/>
            <a:ext cx="4943332" cy="13455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公開当日の2026年4月17日に Figma 株は約7%</a:t>
            </a:r>
          </a:p>
          <a:p>
            <a:pPr algn="l">
              <a:lnSpc>
                <a:spcPts val="2100"/>
              </a:lnSpc>
            </a:pPr>
            <a:r>
              <a:rPr lang="zh-CN" sz="1420" dirty="0">
                <a:solidFill>
                  <a:srgbClr val="000000"/>
                </a:solidFill>
                <a:latin typeface="Zen Kaku Gothic New"/>
                <a:ea typeface="Zen Kaku Gothic New"/>
                <a:cs typeface="Zen Kaku Gothic New"/>
              </a:rPr>
              <a:t>下落しました。一方で5月15日発表のQ1売上は</a:t>
            </a:r>
          </a:p>
          <a:p>
            <a:pPr algn="l">
              <a:lnSpc>
                <a:spcPts val="2100"/>
              </a:lnSpc>
            </a:pPr>
            <a:r>
              <a:rPr lang="zh-CN" sz="1420" dirty="0">
                <a:solidFill>
                  <a:srgbClr val="000000"/>
                </a:solidFill>
                <a:latin typeface="Zen Kaku Gothic New"/>
                <a:ea typeface="Zen Kaku Gothic New"/>
                <a:cs typeface="Zen Kaku Gothic New"/>
              </a:rPr>
              <a:t>3億3,340万ドルで前年同期比46%増、</a:t>
            </a:r>
          </a:p>
          <a:p>
            <a:pPr algn="l">
              <a:lnSpc>
                <a:spcPts val="2100"/>
              </a:lnSpc>
            </a:pPr>
            <a:r>
              <a:rPr lang="zh-CN" sz="1420" dirty="0">
                <a:solidFill>
                  <a:srgbClr val="000000"/>
                </a:solidFill>
                <a:latin typeface="Zen Kaku Gothic New"/>
                <a:ea typeface="Zen Kaku Gothic New"/>
                <a:cs typeface="Zen Kaku Gothic New"/>
              </a:rPr>
              <a:t>ネットダラーリテンションは139%です。決算</a:t>
            </a:r>
          </a:p>
          <a:p>
            <a:pPr algn="l">
              <a:lnSpc>
                <a:spcPts val="2100"/>
              </a:lnSpc>
            </a:pPr>
            <a:r>
              <a:rPr lang="zh-CN" sz="1420" dirty="0">
                <a:solidFill>
                  <a:srgbClr val="000000"/>
                </a:solidFill>
                <a:latin typeface="Zen Kaku Gothic New"/>
                <a:ea typeface="Zen Kaku Gothic New"/>
                <a:cs typeface="Zen Kaku Gothic New"/>
              </a:rPr>
              <a:t>に置き換えの跡は出ていません。</a:t>
            </a:r>
          </a:p>
        </p:txBody>
      </p:sp>
      <p:sp>
        <p:nvSpPr>
          <p:cNvPr id="16" name="Rectangle 16"/>
          <p:cNvSpPr/>
          <p:nvPr/>
        </p:nvSpPr>
        <p:spPr>
          <a:xfrm>
            <a:off x="6248400" y="3390900"/>
            <a:ext cx="5334000" cy="2057400"/>
          </a:xfrm>
          <a:prstGeom prst="roundRect">
            <a:avLst>
              <a:gd name="adj" fmla="val 2778"/>
            </a:avLst>
          </a:prstGeom>
          <a:solidFill>
            <a:srgbClr val="EEF6F7"/>
          </a:solidFill>
          <a:ln>
            <a:noFill/>
          </a:ln>
        </p:spPr>
      </p:sp>
      <p:sp>
        <p:nvSpPr>
          <p:cNvPr id="17" name="Rectangle 17"/>
          <p:cNvSpPr/>
          <p:nvPr/>
        </p:nvSpPr>
        <p:spPr>
          <a:xfrm>
            <a:off x="6248400" y="3390900"/>
            <a:ext cx="47625" cy="2057400"/>
          </a:xfrm>
          <a:prstGeom prst="rect">
            <a:avLst/>
          </a:prstGeom>
          <a:solidFill>
            <a:srgbClr val="264DBF"/>
          </a:solidFill>
          <a:ln>
            <a:noFill/>
          </a:ln>
        </p:spPr>
      </p:sp>
      <p:sp>
        <p:nvSpPr>
          <p:cNvPr id="18" name="TextBox 18"/>
          <p:cNvSpPr txBox="1"/>
          <p:nvPr/>
        </p:nvSpPr>
        <p:spPr>
          <a:xfrm>
            <a:off x="6450330" y="3495675"/>
            <a:ext cx="3395663"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効いているのは初期案づくり</a:t>
            </a:r>
          </a:p>
        </p:txBody>
      </p:sp>
      <p:sp>
        <p:nvSpPr>
          <p:cNvPr id="19" name="TextBox 19"/>
          <p:cNvSpPr txBox="1"/>
          <p:nvPr/>
        </p:nvSpPr>
        <p:spPr>
          <a:xfrm>
            <a:off x="6450711" y="3770471"/>
            <a:ext cx="4849225" cy="16122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Anthropic が挙げた顧客証言は「他ツールで</a:t>
            </a:r>
          </a:p>
          <a:p>
            <a:pPr algn="l">
              <a:lnSpc>
                <a:spcPts val="2100"/>
              </a:lnSpc>
            </a:pPr>
            <a:r>
              <a:rPr lang="zh-CN" sz="1420" dirty="0">
                <a:solidFill>
                  <a:srgbClr val="000000"/>
                </a:solidFill>
                <a:latin typeface="Zen Kaku Gothic New"/>
                <a:ea typeface="Zen Kaku Gothic New"/>
                <a:cs typeface="Zen Kaku Gothic New"/>
              </a:rPr>
              <a:t>20プロンプト以上かかったページが2</a:t>
            </a:r>
          </a:p>
          <a:p>
            <a:pPr algn="l">
              <a:lnSpc>
                <a:spcPts val="2100"/>
              </a:lnSpc>
            </a:pPr>
            <a:r>
              <a:rPr lang="zh-CN" sz="1420" dirty="0">
                <a:solidFill>
                  <a:srgbClr val="000000"/>
                </a:solidFill>
                <a:latin typeface="Zen Kaku Gothic New"/>
                <a:ea typeface="Zen Kaku Gothic New"/>
                <a:cs typeface="Zen Kaku Gothic New"/>
              </a:rPr>
              <a:t>プロンプト」でした。一方で書き出しと複数</a:t>
            </a:r>
          </a:p>
          <a:p>
            <a:pPr algn="l">
              <a:lnSpc>
                <a:spcPts val="2100"/>
              </a:lnSpc>
            </a:pPr>
            <a:r>
              <a:rPr lang="zh-CN" sz="1420" dirty="0">
                <a:solidFill>
                  <a:srgbClr val="000000"/>
                </a:solidFill>
                <a:latin typeface="Zen Kaku Gothic New"/>
                <a:ea typeface="Zen Kaku Gothic New"/>
                <a:cs typeface="Zen Kaku Gothic New"/>
              </a:rPr>
              <a:t>人同時編集がなく、variants や auto-layout</a:t>
            </a:r>
          </a:p>
          <a:p>
            <a:pPr algn="l">
              <a:lnSpc>
                <a:spcPts val="2100"/>
              </a:lnSpc>
            </a:pPr>
            <a:r>
              <a:rPr lang="zh-CN" sz="1420" dirty="0">
                <a:solidFill>
                  <a:srgbClr val="000000"/>
                </a:solidFill>
                <a:latin typeface="Zen Kaku Gothic New"/>
                <a:ea typeface="Zen Kaku Gothic New"/>
                <a:cs typeface="Zen Kaku Gothic New"/>
              </a:rPr>
              <a:t>を Figma 並みに扱えないという実測レビュー</a:t>
            </a:r>
          </a:p>
          <a:p>
            <a:pPr algn="l">
              <a:lnSpc>
                <a:spcPts val="2100"/>
              </a:lnSpc>
            </a:pPr>
            <a:r>
              <a:rPr lang="zh-CN" sz="1420" dirty="0">
                <a:solidFill>
                  <a:srgbClr val="000000"/>
                </a:solidFill>
                <a:latin typeface="Zen Kaku Gothic New"/>
                <a:ea typeface="Zen Kaku Gothic New"/>
                <a:cs typeface="Zen Kaku Gothic New"/>
              </a:rPr>
              <a:t>も出ています。</a:t>
            </a:r>
          </a:p>
        </p:txBody>
      </p:sp>
      <p:sp>
        <p:nvSpPr>
          <p:cNvPr id="20" name="TextBox 20"/>
          <p:cNvSpPr txBox="1"/>
          <p:nvPr/>
        </p:nvSpPr>
        <p:spPr>
          <a:xfrm>
            <a:off x="602361" y="4418171"/>
            <a:ext cx="4884515"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finance.yahoo.com、anthropic.com、</a:t>
            </a:r>
          </a:p>
        </p:txBody>
      </p:sp>
      <p:sp>
        <p:nvSpPr>
          <p:cNvPr id="21" name="TextBox 21"/>
          <p:cNvSpPr txBox="1"/>
          <p:nvPr/>
        </p:nvSpPr>
        <p:spPr>
          <a:xfrm>
            <a:off x="602361" y="4665821"/>
            <a:ext cx="546092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yiannisantoniou.substack.com（2026年5〜7月）</a:t>
            </a:r>
          </a:p>
        </p:txBody>
      </p:sp>
      <p:sp>
        <p:nvSpPr>
          <p:cNvPr id="22" name="TextBox 2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3" name="TextBox 23"/>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75</a:t>
            </a:r>
          </a:p>
        </p:txBody>
      </p:sp>
    </p:spTree>
  </p:cSld>
  <p:clrMapOvr>
    <a:masterClrMapping/>
  </p:clrMapOvr>
  <p:transition xmlns:p14="http://schemas.microsoft.com/office/powerpoint/2010/main" p14:dur="400">
    <p:fade/>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26</a:t>
            </a:r>
          </a:p>
        </p:txBody>
      </p:sp>
      <p:sp>
        <p:nvSpPr>
          <p:cNvPr id="6" name="TextBox 6"/>
          <p:cNvSpPr txBox="1"/>
          <p:nvPr/>
        </p:nvSpPr>
        <p:spPr>
          <a:xfrm>
            <a:off x="1988820" y="404812"/>
            <a:ext cx="7520797"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図面と設計仕様の照合にAIエージェント</a:t>
            </a:r>
          </a:p>
        </p:txBody>
      </p:sp>
      <p:sp>
        <p:nvSpPr>
          <p:cNvPr id="7" name="TextBox 7"/>
          <p:cNvSpPr txBox="1"/>
          <p:nvPr/>
        </p:nvSpPr>
        <p:spPr>
          <a:xfrm>
            <a:off x="601980" y="904875"/>
            <a:ext cx="4708827"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パナソニック コネクト | 2026年2月19日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523601"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1件50〜340分かかっていた照合が10分になりました。削減率は80〜97%です。</a:t>
            </a:r>
          </a:p>
        </p:txBody>
      </p:sp>
      <p:sp>
        <p:nvSpPr>
          <p:cNvPr id="10" name="Rectangle 10"/>
          <p:cNvSpPr/>
          <p:nvPr/>
        </p:nvSpPr>
        <p:spPr>
          <a:xfrm>
            <a:off x="2676525" y="2247900"/>
            <a:ext cx="6953250" cy="3924300"/>
          </a:xfrm>
          <a:prstGeom prst="roundRect">
            <a:avLst>
              <a:gd name="adj" fmla="val 2427"/>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619375" y="2190750"/>
            <a:ext cx="6953250" cy="3924300"/>
          </a:xfrm>
          <a:prstGeom prst="rect">
            <a:avLst/>
          </a:prstGeom>
        </p:spPr>
      </p:pic>
      <p:sp>
        <p:nvSpPr>
          <p:cNvPr id="12" name="Rectangle 12"/>
          <p:cNvSpPr/>
          <p:nvPr/>
        </p:nvSpPr>
        <p:spPr>
          <a:xfrm>
            <a:off x="2619375" y="2190750"/>
            <a:ext cx="6953250" cy="3924300"/>
          </a:xfrm>
          <a:prstGeom prst="roundRect">
            <a:avLst>
              <a:gd name="adj" fmla="val 2427"/>
            </a:avLst>
          </a:prstGeom>
          <a:noFill/>
          <a:ln w="14288">
            <a:solidFill>
              <a:srgbClr val="E3E7EA"/>
            </a:solidFill>
          </a:ln>
        </p:spPr>
      </p:sp>
      <p:sp>
        <p:nvSpPr>
          <p:cNvPr id="13" name="TextBox 13"/>
          <p:cNvSpPr txBox="1"/>
          <p:nvPr/>
        </p:nvSpPr>
        <p:spPr>
          <a:xfrm>
            <a:off x="602361" y="6208871"/>
            <a:ext cx="500214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news.panasonic.com（2026年2月19日）</a:t>
            </a:r>
          </a:p>
        </p:txBody>
      </p:sp>
      <p:sp>
        <p:nvSpPr>
          <p:cNvPr id="14" name="TextBox 1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5" name="TextBox 1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76</a:t>
            </a:r>
          </a:p>
        </p:txBody>
      </p:sp>
    </p:spTree>
  </p:cSld>
  <p:clrMapOvr>
    <a:masterClrMapping/>
  </p:clrMapOvr>
  <p:transition xmlns:p14="http://schemas.microsoft.com/office/powerpoint/2010/main" p14:dur="400">
    <p:fade/>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26</a:t>
            </a:r>
          </a:p>
        </p:txBody>
      </p:sp>
      <p:sp>
        <p:nvSpPr>
          <p:cNvPr id="6" name="TextBox 6"/>
          <p:cNvSpPr txBox="1"/>
          <p:nvPr/>
        </p:nvSpPr>
        <p:spPr>
          <a:xfrm>
            <a:off x="1741551" y="412909"/>
            <a:ext cx="399994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公表数値がある国内5社</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会社</a:t>
            </a:r>
          </a:p>
        </p:txBody>
      </p:sp>
      <p:sp>
        <p:nvSpPr>
          <p:cNvPr id="10" name="TextBox 10"/>
          <p:cNvSpPr txBox="1"/>
          <p:nvPr/>
        </p:nvSpPr>
        <p:spPr>
          <a:xfrm>
            <a:off x="3155061" y="14558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対象業務</a:t>
            </a:r>
          </a:p>
        </p:txBody>
      </p:sp>
      <p:sp>
        <p:nvSpPr>
          <p:cNvPr id="11" name="TextBox 11"/>
          <p:cNvSpPr txBox="1"/>
          <p:nvPr/>
        </p:nvSpPr>
        <p:spPr>
          <a:xfrm>
            <a:off x="5650611" y="1455896"/>
            <a:ext cx="1743694"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公表された効果</a:t>
            </a:r>
          </a:p>
        </p:txBody>
      </p:sp>
      <p:sp>
        <p:nvSpPr>
          <p:cNvPr id="12" name="TextBox 12"/>
          <p:cNvSpPr txBox="1"/>
          <p:nvPr/>
        </p:nvSpPr>
        <p:spPr>
          <a:xfrm>
            <a:off x="10127361" y="14558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公表時点</a:t>
            </a:r>
          </a:p>
        </p:txBody>
      </p:sp>
      <p:sp>
        <p:nvSpPr>
          <p:cNvPr id="13" name="Rectangle 13"/>
          <p:cNvSpPr/>
          <p:nvPr/>
        </p:nvSpPr>
        <p:spPr>
          <a:xfrm>
            <a:off x="609600" y="1752600"/>
            <a:ext cx="10972800" cy="495300"/>
          </a:xfrm>
          <a:prstGeom prst="rect">
            <a:avLst/>
          </a:prstGeom>
          <a:solidFill>
            <a:srgbClr val="FFFFFF"/>
          </a:solidFill>
          <a:ln>
            <a:noFill/>
          </a:ln>
        </p:spPr>
      </p:sp>
      <p:sp>
        <p:nvSpPr>
          <p:cNvPr id="14" name="TextBox 14"/>
          <p:cNvSpPr txBox="1"/>
          <p:nvPr/>
        </p:nvSpPr>
        <p:spPr>
          <a:xfrm>
            <a:off x="773811" y="1903571"/>
            <a:ext cx="255889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パナソニック コネクト</a:t>
            </a:r>
          </a:p>
        </p:txBody>
      </p:sp>
      <p:sp>
        <p:nvSpPr>
          <p:cNvPr id="15" name="TextBox 15"/>
          <p:cNvSpPr txBox="1"/>
          <p:nvPr/>
        </p:nvSpPr>
        <p:spPr>
          <a:xfrm>
            <a:off x="3155061" y="190357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図面・設計仕様の照合</a:t>
            </a:r>
          </a:p>
        </p:txBody>
      </p:sp>
      <p:sp>
        <p:nvSpPr>
          <p:cNvPr id="16" name="TextBox 16"/>
          <p:cNvSpPr txBox="1"/>
          <p:nvPr/>
        </p:nvSpPr>
        <p:spPr>
          <a:xfrm>
            <a:off x="5650611" y="1903571"/>
            <a:ext cx="433163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1件50〜340分が10分に（80〜97%削減）</a:t>
            </a:r>
          </a:p>
        </p:txBody>
      </p:sp>
      <p:sp>
        <p:nvSpPr>
          <p:cNvPr id="17" name="TextBox 17"/>
          <p:cNvSpPr txBox="1"/>
          <p:nvPr/>
        </p:nvSpPr>
        <p:spPr>
          <a:xfrm>
            <a:off x="10127361" y="1903571"/>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2026年2月</a:t>
            </a:r>
          </a:p>
        </p:txBody>
      </p:sp>
      <p:sp>
        <p:nvSpPr>
          <p:cNvPr id="18" name="Rectangle 18"/>
          <p:cNvSpPr/>
          <p:nvPr/>
        </p:nvSpPr>
        <p:spPr>
          <a:xfrm>
            <a:off x="609600" y="2247900"/>
            <a:ext cx="10972800" cy="495300"/>
          </a:xfrm>
          <a:prstGeom prst="rect">
            <a:avLst/>
          </a:prstGeom>
          <a:solidFill>
            <a:srgbClr val="F7F9FA"/>
          </a:solidFill>
          <a:ln>
            <a:noFill/>
          </a:ln>
        </p:spPr>
      </p:sp>
      <p:sp>
        <p:nvSpPr>
          <p:cNvPr id="19" name="TextBox 19"/>
          <p:cNvSpPr txBox="1"/>
          <p:nvPr/>
        </p:nvSpPr>
        <p:spPr>
          <a:xfrm>
            <a:off x="773811" y="239887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日本生命</a:t>
            </a:r>
          </a:p>
        </p:txBody>
      </p:sp>
      <p:sp>
        <p:nvSpPr>
          <p:cNvPr id="20" name="TextBox 20"/>
          <p:cNvSpPr txBox="1"/>
          <p:nvPr/>
        </p:nvSpPr>
        <p:spPr>
          <a:xfrm>
            <a:off x="3155061" y="2398871"/>
            <a:ext cx="21318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法人向け書類の審査</a:t>
            </a:r>
          </a:p>
        </p:txBody>
      </p:sp>
      <p:sp>
        <p:nvSpPr>
          <p:cNvPr id="21" name="TextBox 21"/>
          <p:cNvSpPr txBox="1"/>
          <p:nvPr/>
        </p:nvSpPr>
        <p:spPr>
          <a:xfrm>
            <a:off x="5650611" y="2398871"/>
            <a:ext cx="47080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1件27分が約8分に。年1万1000時間の見込み</a:t>
            </a:r>
          </a:p>
        </p:txBody>
      </p:sp>
      <p:sp>
        <p:nvSpPr>
          <p:cNvPr id="22" name="TextBox 22"/>
          <p:cNvSpPr txBox="1"/>
          <p:nvPr/>
        </p:nvSpPr>
        <p:spPr>
          <a:xfrm>
            <a:off x="10127361" y="2398871"/>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a:t>
            </a:r>
          </a:p>
        </p:txBody>
      </p:sp>
      <p:sp>
        <p:nvSpPr>
          <p:cNvPr id="23" name="Rectangle 23"/>
          <p:cNvSpPr/>
          <p:nvPr/>
        </p:nvSpPr>
        <p:spPr>
          <a:xfrm>
            <a:off x="609600" y="2743200"/>
            <a:ext cx="10972800" cy="495300"/>
          </a:xfrm>
          <a:prstGeom prst="rect">
            <a:avLst/>
          </a:prstGeom>
          <a:solidFill>
            <a:srgbClr val="FFFFFF"/>
          </a:solidFill>
          <a:ln>
            <a:noFill/>
          </a:ln>
        </p:spPr>
      </p:sp>
      <p:sp>
        <p:nvSpPr>
          <p:cNvPr id="24" name="TextBox 24"/>
          <p:cNvSpPr txBox="1"/>
          <p:nvPr/>
        </p:nvSpPr>
        <p:spPr>
          <a:xfrm>
            <a:off x="773811" y="2894171"/>
            <a:ext cx="151756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三菱UFJ銀行</a:t>
            </a:r>
          </a:p>
        </p:txBody>
      </p:sp>
      <p:sp>
        <p:nvSpPr>
          <p:cNvPr id="25" name="TextBox 25"/>
          <p:cNvSpPr txBox="1"/>
          <p:nvPr/>
        </p:nvSpPr>
        <p:spPr>
          <a:xfrm>
            <a:off x="3155061" y="2894171"/>
            <a:ext cx="166135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提案資料の作成</a:t>
            </a:r>
          </a:p>
        </p:txBody>
      </p:sp>
      <p:sp>
        <p:nvSpPr>
          <p:cNvPr id="26" name="TextBox 26"/>
          <p:cNvSpPr txBox="1"/>
          <p:nvPr/>
        </p:nvSpPr>
        <p:spPr>
          <a:xfrm>
            <a:off x="5650611" y="2894171"/>
            <a:ext cx="491980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最大9割削減。行内2500名、年20万時間が目標</a:t>
            </a:r>
          </a:p>
        </p:txBody>
      </p:sp>
      <p:sp>
        <p:nvSpPr>
          <p:cNvPr id="27" name="TextBox 27"/>
          <p:cNvSpPr txBox="1"/>
          <p:nvPr/>
        </p:nvSpPr>
        <p:spPr>
          <a:xfrm>
            <a:off x="10127361" y="2894171"/>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2026年2月</a:t>
            </a:r>
          </a:p>
        </p:txBody>
      </p:sp>
      <p:sp>
        <p:nvSpPr>
          <p:cNvPr id="28" name="Rectangle 28"/>
          <p:cNvSpPr/>
          <p:nvPr/>
        </p:nvSpPr>
        <p:spPr>
          <a:xfrm>
            <a:off x="609600" y="3238500"/>
            <a:ext cx="10972800" cy="495300"/>
          </a:xfrm>
          <a:prstGeom prst="rect">
            <a:avLst/>
          </a:prstGeom>
          <a:solidFill>
            <a:srgbClr val="F7F9FA"/>
          </a:solidFill>
          <a:ln>
            <a:noFill/>
          </a:ln>
        </p:spPr>
      </p:sp>
      <p:sp>
        <p:nvSpPr>
          <p:cNvPr id="29" name="TextBox 29"/>
          <p:cNvSpPr txBox="1"/>
          <p:nvPr/>
        </p:nvSpPr>
        <p:spPr>
          <a:xfrm>
            <a:off x="773811" y="3389471"/>
            <a:ext cx="133134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LINEヤフー</a:t>
            </a:r>
          </a:p>
        </p:txBody>
      </p:sp>
      <p:sp>
        <p:nvSpPr>
          <p:cNvPr id="30" name="TextBox 30"/>
          <p:cNvSpPr txBox="1"/>
          <p:nvPr/>
        </p:nvSpPr>
        <p:spPr>
          <a:xfrm>
            <a:off x="3155061" y="3389471"/>
            <a:ext cx="215541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人事総務の10ツール</a:t>
            </a:r>
          </a:p>
        </p:txBody>
      </p:sp>
      <p:sp>
        <p:nvSpPr>
          <p:cNvPr id="31" name="TextBox 31"/>
          <p:cNvSpPr txBox="1"/>
          <p:nvPr/>
        </p:nvSpPr>
        <p:spPr>
          <a:xfrm>
            <a:off x="5650611" y="3389471"/>
            <a:ext cx="324940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月1,600時間以上の削減見込み</a:t>
            </a:r>
          </a:p>
        </p:txBody>
      </p:sp>
      <p:sp>
        <p:nvSpPr>
          <p:cNvPr id="32" name="TextBox 32"/>
          <p:cNvSpPr txBox="1"/>
          <p:nvPr/>
        </p:nvSpPr>
        <p:spPr>
          <a:xfrm>
            <a:off x="10127361" y="3389471"/>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2026年2月</a:t>
            </a:r>
          </a:p>
        </p:txBody>
      </p:sp>
      <p:sp>
        <p:nvSpPr>
          <p:cNvPr id="33" name="Rectangle 33"/>
          <p:cNvSpPr/>
          <p:nvPr/>
        </p:nvSpPr>
        <p:spPr>
          <a:xfrm>
            <a:off x="609600" y="3733800"/>
            <a:ext cx="10972800" cy="495300"/>
          </a:xfrm>
          <a:prstGeom prst="rect">
            <a:avLst/>
          </a:prstGeom>
          <a:solidFill>
            <a:srgbClr val="FFFFFF"/>
          </a:solidFill>
          <a:ln>
            <a:noFill/>
          </a:ln>
        </p:spPr>
      </p:sp>
      <p:sp>
        <p:nvSpPr>
          <p:cNvPr id="34" name="TextBox 34"/>
          <p:cNvSpPr txBox="1"/>
          <p:nvPr/>
        </p:nvSpPr>
        <p:spPr>
          <a:xfrm>
            <a:off x="773811" y="3884771"/>
            <a:ext cx="199072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ライフネット生命</a:t>
            </a:r>
          </a:p>
        </p:txBody>
      </p:sp>
      <p:sp>
        <p:nvSpPr>
          <p:cNvPr id="35" name="TextBox 35"/>
          <p:cNvSpPr txBox="1"/>
          <p:nvPr/>
        </p:nvSpPr>
        <p:spPr>
          <a:xfrm>
            <a:off x="3155061" y="3884771"/>
            <a:ext cx="251012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社内用LLMの全社利用</a:t>
            </a:r>
          </a:p>
        </p:txBody>
      </p:sp>
      <p:sp>
        <p:nvSpPr>
          <p:cNvPr id="36" name="TextBox 36"/>
          <p:cNvSpPr txBox="1"/>
          <p:nvPr/>
        </p:nvSpPr>
        <p:spPr>
          <a:xfrm>
            <a:off x="5650611" y="3884771"/>
            <a:ext cx="402578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利用率87%。2カ月で計約152時間削減</a:t>
            </a:r>
          </a:p>
        </p:txBody>
      </p:sp>
      <p:sp>
        <p:nvSpPr>
          <p:cNvPr id="37" name="TextBox 37"/>
          <p:cNvSpPr txBox="1"/>
          <p:nvPr/>
        </p:nvSpPr>
        <p:spPr>
          <a:xfrm>
            <a:off x="10127361" y="3884771"/>
            <a:ext cx="11319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2025年4月</a:t>
            </a:r>
          </a:p>
        </p:txBody>
      </p:sp>
      <p:sp>
        <p:nvSpPr>
          <p:cNvPr id="38" name="Line 38"/>
          <p:cNvSpPr/>
          <p:nvPr/>
        </p:nvSpPr>
        <p:spPr>
          <a:xfrm>
            <a:off x="2990850" y="1752600"/>
            <a:ext cx="9525" cy="2476500"/>
          </a:xfrm>
          <a:custGeom>
            <a:avLst/>
            <a:gdLst/>
            <a:ahLst/>
            <a:cxnLst/>
            <a:rect l="l" t="t" r="r" b="b"/>
            <a:pathLst>
              <a:path w="9525" h="2476500">
                <a:moveTo>
                  <a:pt x="0" y="0"/>
                </a:moveTo>
                <a:lnTo>
                  <a:pt x="0" y="2476500"/>
                </a:lnTo>
              </a:path>
            </a:pathLst>
          </a:custGeom>
          <a:noFill/>
          <a:ln w="9525">
            <a:solidFill>
              <a:srgbClr val="E3E7EA"/>
            </a:solidFill>
          </a:ln>
        </p:spPr>
      </p:sp>
      <p:sp>
        <p:nvSpPr>
          <p:cNvPr id="39" name="Line 39"/>
          <p:cNvSpPr/>
          <p:nvPr/>
        </p:nvSpPr>
        <p:spPr>
          <a:xfrm>
            <a:off x="5486400" y="1752600"/>
            <a:ext cx="9525" cy="2476500"/>
          </a:xfrm>
          <a:custGeom>
            <a:avLst/>
            <a:gdLst/>
            <a:ahLst/>
            <a:cxnLst/>
            <a:rect l="l" t="t" r="r" b="b"/>
            <a:pathLst>
              <a:path w="9525" h="2476500">
                <a:moveTo>
                  <a:pt x="0" y="0"/>
                </a:moveTo>
                <a:lnTo>
                  <a:pt x="0" y="2476500"/>
                </a:lnTo>
              </a:path>
            </a:pathLst>
          </a:custGeom>
          <a:noFill/>
          <a:ln w="9525">
            <a:solidFill>
              <a:srgbClr val="E3E7EA"/>
            </a:solidFill>
          </a:ln>
        </p:spPr>
      </p:sp>
      <p:sp>
        <p:nvSpPr>
          <p:cNvPr id="40" name="Line 40"/>
          <p:cNvSpPr/>
          <p:nvPr/>
        </p:nvSpPr>
        <p:spPr>
          <a:xfrm>
            <a:off x="9963150" y="1752600"/>
            <a:ext cx="9525" cy="2476500"/>
          </a:xfrm>
          <a:custGeom>
            <a:avLst/>
            <a:gdLst/>
            <a:ahLst/>
            <a:cxnLst/>
            <a:rect l="l" t="t" r="r" b="b"/>
            <a:pathLst>
              <a:path w="9525" h="2476500">
                <a:moveTo>
                  <a:pt x="0" y="0"/>
                </a:moveTo>
                <a:lnTo>
                  <a:pt x="0" y="2476500"/>
                </a:lnTo>
              </a:path>
            </a:pathLst>
          </a:custGeom>
          <a:noFill/>
          <a:ln w="9525">
            <a:solidFill>
              <a:srgbClr val="E3E7EA"/>
            </a:solidFill>
          </a:ln>
        </p:spPr>
      </p:sp>
      <p:sp>
        <p:nvSpPr>
          <p:cNvPr id="41" name="Rectangle 41"/>
          <p:cNvSpPr/>
          <p:nvPr/>
        </p:nvSpPr>
        <p:spPr>
          <a:xfrm>
            <a:off x="609600" y="1752600"/>
            <a:ext cx="10972800" cy="2476500"/>
          </a:xfrm>
          <a:prstGeom prst="rect">
            <a:avLst/>
          </a:prstGeom>
          <a:noFill/>
          <a:ln w="9525">
            <a:solidFill>
              <a:srgbClr val="E3E7EA"/>
            </a:solidFill>
          </a:ln>
        </p:spPr>
      </p:sp>
      <p:sp>
        <p:nvSpPr>
          <p:cNvPr id="42" name="Rectangle 42"/>
          <p:cNvSpPr/>
          <p:nvPr/>
        </p:nvSpPr>
        <p:spPr>
          <a:xfrm>
            <a:off x="609600" y="4400550"/>
            <a:ext cx="10972800" cy="1257300"/>
          </a:xfrm>
          <a:prstGeom prst="roundRect">
            <a:avLst>
              <a:gd name="adj" fmla="val 4545"/>
            </a:avLst>
          </a:prstGeom>
          <a:solidFill>
            <a:srgbClr val="EEF6F7"/>
          </a:solidFill>
          <a:ln>
            <a:noFill/>
          </a:ln>
        </p:spPr>
      </p:sp>
      <p:sp>
        <p:nvSpPr>
          <p:cNvPr id="43" name="Rectangle 43"/>
          <p:cNvSpPr/>
          <p:nvPr/>
        </p:nvSpPr>
        <p:spPr>
          <a:xfrm>
            <a:off x="609600" y="4400550"/>
            <a:ext cx="47625" cy="1257300"/>
          </a:xfrm>
          <a:prstGeom prst="rect">
            <a:avLst/>
          </a:prstGeom>
          <a:solidFill>
            <a:srgbClr val="264DBF"/>
          </a:solidFill>
          <a:ln>
            <a:noFill/>
          </a:ln>
        </p:spPr>
      </p:sp>
      <p:sp>
        <p:nvSpPr>
          <p:cNvPr id="44" name="TextBox 44"/>
          <p:cNvSpPr txBox="1"/>
          <p:nvPr/>
        </p:nvSpPr>
        <p:spPr>
          <a:xfrm>
            <a:off x="811530" y="450532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読むときの注意</a:t>
            </a:r>
          </a:p>
        </p:txBody>
      </p:sp>
      <p:sp>
        <p:nvSpPr>
          <p:cNvPr id="45" name="TextBox 45"/>
          <p:cNvSpPr txBox="1"/>
          <p:nvPr/>
        </p:nvSpPr>
        <p:spPr>
          <a:xfrm>
            <a:off x="811911" y="4780121"/>
            <a:ext cx="9966293"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公表されているのはどれも特定業務の処理時間です。全社での削減時間まで出しているのは</a:t>
            </a:r>
          </a:p>
          <a:p>
            <a:pPr algn="l">
              <a:lnSpc>
                <a:spcPts val="2100"/>
              </a:lnSpc>
            </a:pPr>
            <a:r>
              <a:rPr lang="zh-CN" sz="1420" dirty="0">
                <a:solidFill>
                  <a:srgbClr val="000000"/>
                </a:solidFill>
                <a:latin typeface="Zen Kaku Gothic New"/>
                <a:ea typeface="Zen Kaku Gothic New"/>
                <a:cs typeface="Zen Kaku Gothic New"/>
              </a:rPr>
              <a:t>パナソニック コネクト1社で、AIアシスタント ConnectAI による削減を2024年度で年間約45万</a:t>
            </a:r>
          </a:p>
          <a:p>
            <a:pPr algn="l">
              <a:lnSpc>
                <a:spcPts val="2100"/>
              </a:lnSpc>
            </a:pPr>
            <a:r>
              <a:rPr lang="zh-CN" sz="1420" dirty="0">
                <a:solidFill>
                  <a:srgbClr val="000000"/>
                </a:solidFill>
                <a:latin typeface="Zen Kaku Gothic New"/>
                <a:ea typeface="Zen Kaku Gothic New"/>
                <a:cs typeface="Zen Kaku Gothic New"/>
              </a:rPr>
              <a:t>時間、前年比2.4倍としています。</a:t>
            </a:r>
          </a:p>
        </p:txBody>
      </p:sp>
      <p:sp>
        <p:nvSpPr>
          <p:cNvPr id="46" name="TextBox 46"/>
          <p:cNvSpPr txBox="1"/>
          <p:nvPr/>
        </p:nvSpPr>
        <p:spPr>
          <a:xfrm>
            <a:off x="602361" y="5751671"/>
            <a:ext cx="687252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各社プレスリリースおよび日本経済新聞（2026年7月16日）</a:t>
            </a:r>
          </a:p>
        </p:txBody>
      </p:sp>
      <p:sp>
        <p:nvSpPr>
          <p:cNvPr id="47" name="TextBox 4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8" name="TextBox 4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77</a:t>
            </a:r>
          </a:p>
        </p:txBody>
      </p:sp>
    </p:spTree>
  </p:cSld>
  <p:clrMapOvr>
    <a:masterClrMapping/>
  </p:clrMapOvr>
  <p:transition xmlns:p14="http://schemas.microsoft.com/office/powerpoint/2010/main" p14:dur="400">
    <p:fade/>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27</a:t>
            </a:r>
          </a:p>
        </p:txBody>
      </p:sp>
      <p:sp>
        <p:nvSpPr>
          <p:cNvPr id="6" name="TextBox 6"/>
          <p:cNvSpPr txBox="1"/>
          <p:nvPr/>
        </p:nvSpPr>
        <p:spPr>
          <a:xfrm>
            <a:off x="1988820" y="404812"/>
            <a:ext cx="5300948"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Steam のAI開示ルールを改定</a:t>
            </a:r>
          </a:p>
        </p:txBody>
      </p:sp>
      <p:sp>
        <p:nvSpPr>
          <p:cNvPr id="7" name="TextBox 7"/>
          <p:cNvSpPr txBox="1"/>
          <p:nvPr/>
        </p:nvSpPr>
        <p:spPr>
          <a:xfrm>
            <a:off x="601980" y="904875"/>
            <a:ext cx="272157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Valve | 2026年1月16日</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10716768"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開示義務の対象が絞られた一方で、開示したゲームは届きにくくなっています。</a:t>
            </a:r>
          </a:p>
        </p:txBody>
      </p:sp>
      <p:sp>
        <p:nvSpPr>
          <p:cNvPr id="10" name="Rectangle 10"/>
          <p:cNvSpPr/>
          <p:nvPr/>
        </p:nvSpPr>
        <p:spPr>
          <a:xfrm>
            <a:off x="609600" y="2228850"/>
            <a:ext cx="10972800" cy="419100"/>
          </a:xfrm>
          <a:prstGeom prst="rect">
            <a:avLst/>
          </a:prstGeom>
          <a:solidFill>
            <a:srgbClr val="0B2E33"/>
          </a:solidFill>
          <a:ln>
            <a:noFill/>
          </a:ln>
        </p:spPr>
      </p:sp>
      <p:sp>
        <p:nvSpPr>
          <p:cNvPr id="11" name="TextBox 11"/>
          <p:cNvSpPr txBox="1"/>
          <p:nvPr/>
        </p:nvSpPr>
        <p:spPr>
          <a:xfrm>
            <a:off x="773811" y="23512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指標</a:t>
            </a:r>
          </a:p>
        </p:txBody>
      </p:sp>
      <p:sp>
        <p:nvSpPr>
          <p:cNvPr id="12" name="TextBox 12"/>
          <p:cNvSpPr txBox="1"/>
          <p:nvPr/>
        </p:nvSpPr>
        <p:spPr>
          <a:xfrm>
            <a:off x="4774311" y="23512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数値</a:t>
            </a:r>
          </a:p>
        </p:txBody>
      </p:sp>
      <p:sp>
        <p:nvSpPr>
          <p:cNvPr id="13" name="TextBox 13"/>
          <p:cNvSpPr txBox="1"/>
          <p:nvPr/>
        </p:nvSpPr>
        <p:spPr>
          <a:xfrm>
            <a:off x="7784211" y="2351246"/>
            <a:ext cx="1743694"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時点と調査対象</a:t>
            </a:r>
          </a:p>
        </p:txBody>
      </p:sp>
      <p:sp>
        <p:nvSpPr>
          <p:cNvPr id="14" name="Rectangle 14"/>
          <p:cNvSpPr/>
          <p:nvPr/>
        </p:nvSpPr>
        <p:spPr>
          <a:xfrm>
            <a:off x="609600" y="2647950"/>
            <a:ext cx="10972800" cy="457200"/>
          </a:xfrm>
          <a:prstGeom prst="rect">
            <a:avLst/>
          </a:prstGeom>
          <a:solidFill>
            <a:srgbClr val="FFFFFF"/>
          </a:solidFill>
          <a:ln>
            <a:noFill/>
          </a:ln>
        </p:spPr>
      </p:sp>
      <p:sp>
        <p:nvSpPr>
          <p:cNvPr id="15" name="TextBox 15"/>
          <p:cNvSpPr txBox="1"/>
          <p:nvPr/>
        </p:nvSpPr>
        <p:spPr>
          <a:xfrm>
            <a:off x="773811" y="2779871"/>
            <a:ext cx="268811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2026年新作のAI開示率</a:t>
            </a:r>
          </a:p>
        </p:txBody>
      </p:sp>
      <p:sp>
        <p:nvSpPr>
          <p:cNvPr id="16" name="TextBox 16"/>
          <p:cNvSpPr txBox="1"/>
          <p:nvPr/>
        </p:nvSpPr>
        <p:spPr>
          <a:xfrm>
            <a:off x="4774311" y="2779871"/>
            <a:ext cx="23553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約3本に1本（約33%）</a:t>
            </a:r>
          </a:p>
        </p:txBody>
      </p:sp>
      <p:sp>
        <p:nvSpPr>
          <p:cNvPr id="17" name="TextBox 17"/>
          <p:cNvSpPr txBox="1"/>
          <p:nvPr/>
        </p:nvSpPr>
        <p:spPr>
          <a:xfrm>
            <a:off x="7784211" y="2779871"/>
            <a:ext cx="438611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2026年7月・Steam 53,597本の全数調査</a:t>
            </a:r>
          </a:p>
        </p:txBody>
      </p:sp>
      <p:sp>
        <p:nvSpPr>
          <p:cNvPr id="18" name="Rectangle 18"/>
          <p:cNvSpPr/>
          <p:nvPr/>
        </p:nvSpPr>
        <p:spPr>
          <a:xfrm>
            <a:off x="609600" y="3105150"/>
            <a:ext cx="10972800" cy="457200"/>
          </a:xfrm>
          <a:prstGeom prst="rect">
            <a:avLst/>
          </a:prstGeom>
          <a:solidFill>
            <a:srgbClr val="F7F9FA"/>
          </a:solidFill>
          <a:ln>
            <a:noFill/>
          </a:ln>
        </p:spPr>
      </p:sp>
      <p:sp>
        <p:nvSpPr>
          <p:cNvPr id="19" name="TextBox 19"/>
          <p:cNvSpPr txBox="1"/>
          <p:nvPr/>
        </p:nvSpPr>
        <p:spPr>
          <a:xfrm>
            <a:off x="773811" y="3237071"/>
            <a:ext cx="316697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AI開示ゲームのレビュー数</a:t>
            </a:r>
          </a:p>
        </p:txBody>
      </p:sp>
      <p:sp>
        <p:nvSpPr>
          <p:cNvPr id="20" name="TextBox 20"/>
          <p:cNvSpPr txBox="1"/>
          <p:nvPr/>
        </p:nvSpPr>
        <p:spPr>
          <a:xfrm>
            <a:off x="4774311" y="3237071"/>
            <a:ext cx="312000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52.6%減（47.69〜57.63%）</a:t>
            </a:r>
          </a:p>
        </p:txBody>
      </p:sp>
      <p:sp>
        <p:nvSpPr>
          <p:cNvPr id="21" name="TextBox 21"/>
          <p:cNvSpPr txBox="1"/>
          <p:nvPr/>
        </p:nvSpPr>
        <p:spPr>
          <a:xfrm>
            <a:off x="7784211" y="3237071"/>
            <a:ext cx="355525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2025年12月・9,879本の回帰分析</a:t>
            </a:r>
          </a:p>
        </p:txBody>
      </p:sp>
      <p:sp>
        <p:nvSpPr>
          <p:cNvPr id="22" name="Rectangle 22"/>
          <p:cNvSpPr/>
          <p:nvPr/>
        </p:nvSpPr>
        <p:spPr>
          <a:xfrm>
            <a:off x="609600" y="3562350"/>
            <a:ext cx="10972800" cy="457200"/>
          </a:xfrm>
          <a:prstGeom prst="rect">
            <a:avLst/>
          </a:prstGeom>
          <a:solidFill>
            <a:srgbClr val="FFFFFF"/>
          </a:solidFill>
          <a:ln>
            <a:noFill/>
          </a:ln>
        </p:spPr>
      </p:sp>
      <p:sp>
        <p:nvSpPr>
          <p:cNvPr id="23" name="TextBox 23"/>
          <p:cNvSpPr txBox="1"/>
          <p:nvPr/>
        </p:nvSpPr>
        <p:spPr>
          <a:xfrm>
            <a:off x="773811" y="3694271"/>
            <a:ext cx="316697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AI開示ゲームの売上シェア</a:t>
            </a:r>
          </a:p>
        </p:txBody>
      </p:sp>
      <p:sp>
        <p:nvSpPr>
          <p:cNvPr id="24" name="TextBox 24"/>
          <p:cNvSpPr txBox="1"/>
          <p:nvPr/>
        </p:nvSpPr>
        <p:spPr>
          <a:xfrm>
            <a:off x="4774311" y="3694271"/>
            <a:ext cx="94378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10〜27%</a:t>
            </a:r>
          </a:p>
        </p:txBody>
      </p:sp>
      <p:sp>
        <p:nvSpPr>
          <p:cNvPr id="25" name="TextBox 25"/>
          <p:cNvSpPr txBox="1"/>
          <p:nvPr/>
        </p:nvSpPr>
        <p:spPr>
          <a:xfrm>
            <a:off x="7784211" y="3694271"/>
            <a:ext cx="277887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2026年7月・同じ全数調査</a:t>
            </a:r>
          </a:p>
        </p:txBody>
      </p:sp>
      <p:sp>
        <p:nvSpPr>
          <p:cNvPr id="26" name="Rectangle 26"/>
          <p:cNvSpPr/>
          <p:nvPr/>
        </p:nvSpPr>
        <p:spPr>
          <a:xfrm>
            <a:off x="609600" y="4019550"/>
            <a:ext cx="10972800" cy="457200"/>
          </a:xfrm>
          <a:prstGeom prst="rect">
            <a:avLst/>
          </a:prstGeom>
          <a:solidFill>
            <a:srgbClr val="F7F9FA"/>
          </a:solidFill>
          <a:ln>
            <a:noFill/>
          </a:ln>
        </p:spPr>
      </p:sp>
      <p:sp>
        <p:nvSpPr>
          <p:cNvPr id="27" name="TextBox 27"/>
          <p:cNvSpPr txBox="1"/>
          <p:nvPr/>
        </p:nvSpPr>
        <p:spPr>
          <a:xfrm>
            <a:off x="773811" y="4151471"/>
            <a:ext cx="384857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Steam Next Fest 出展作の開示率</a:t>
            </a:r>
          </a:p>
        </p:txBody>
      </p:sp>
      <p:sp>
        <p:nvSpPr>
          <p:cNvPr id="28" name="TextBox 28"/>
          <p:cNvSpPr txBox="1"/>
          <p:nvPr/>
        </p:nvSpPr>
        <p:spPr>
          <a:xfrm>
            <a:off x="4774311" y="4151471"/>
            <a:ext cx="219070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19.71%（1,715本）</a:t>
            </a:r>
          </a:p>
        </p:txBody>
      </p:sp>
      <p:sp>
        <p:nvSpPr>
          <p:cNvPr id="29" name="TextBox 29"/>
          <p:cNvSpPr txBox="1"/>
          <p:nvPr/>
        </p:nvSpPr>
        <p:spPr>
          <a:xfrm>
            <a:off x="7784211" y="4151471"/>
            <a:ext cx="403651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2026年6月・約8,700本中・SteamDB</a:t>
            </a:r>
          </a:p>
        </p:txBody>
      </p:sp>
      <p:sp>
        <p:nvSpPr>
          <p:cNvPr id="30" name="Line 30"/>
          <p:cNvSpPr/>
          <p:nvPr/>
        </p:nvSpPr>
        <p:spPr>
          <a:xfrm>
            <a:off x="4610100" y="2647950"/>
            <a:ext cx="9525" cy="1828800"/>
          </a:xfrm>
          <a:custGeom>
            <a:avLst/>
            <a:gdLst/>
            <a:ahLst/>
            <a:cxnLst/>
            <a:rect l="l" t="t" r="r" b="b"/>
            <a:pathLst>
              <a:path w="9525" h="1828800">
                <a:moveTo>
                  <a:pt x="0" y="0"/>
                </a:moveTo>
                <a:lnTo>
                  <a:pt x="0" y="1828800"/>
                </a:lnTo>
              </a:path>
            </a:pathLst>
          </a:custGeom>
          <a:noFill/>
          <a:ln w="9525">
            <a:solidFill>
              <a:srgbClr val="E3E7EA"/>
            </a:solidFill>
          </a:ln>
        </p:spPr>
      </p:sp>
      <p:sp>
        <p:nvSpPr>
          <p:cNvPr id="31" name="Line 31"/>
          <p:cNvSpPr/>
          <p:nvPr/>
        </p:nvSpPr>
        <p:spPr>
          <a:xfrm>
            <a:off x="7620000" y="2647950"/>
            <a:ext cx="9525" cy="1828800"/>
          </a:xfrm>
          <a:custGeom>
            <a:avLst/>
            <a:gdLst/>
            <a:ahLst/>
            <a:cxnLst/>
            <a:rect l="l" t="t" r="r" b="b"/>
            <a:pathLst>
              <a:path w="9525" h="1828800">
                <a:moveTo>
                  <a:pt x="0" y="0"/>
                </a:moveTo>
                <a:lnTo>
                  <a:pt x="0" y="1828800"/>
                </a:lnTo>
              </a:path>
            </a:pathLst>
          </a:custGeom>
          <a:noFill/>
          <a:ln w="9525">
            <a:solidFill>
              <a:srgbClr val="E3E7EA"/>
            </a:solidFill>
          </a:ln>
        </p:spPr>
      </p:sp>
      <p:sp>
        <p:nvSpPr>
          <p:cNvPr id="32" name="Rectangle 32"/>
          <p:cNvSpPr/>
          <p:nvPr/>
        </p:nvSpPr>
        <p:spPr>
          <a:xfrm>
            <a:off x="609600" y="2647950"/>
            <a:ext cx="10972800" cy="1828800"/>
          </a:xfrm>
          <a:prstGeom prst="rect">
            <a:avLst/>
          </a:prstGeom>
          <a:noFill/>
          <a:ln w="9525">
            <a:solidFill>
              <a:srgbClr val="E3E7EA"/>
            </a:solidFill>
          </a:ln>
        </p:spPr>
      </p:sp>
      <p:sp>
        <p:nvSpPr>
          <p:cNvPr id="33" name="TextBox 33"/>
          <p:cNvSpPr txBox="1"/>
          <p:nvPr/>
        </p:nvSpPr>
        <p:spPr>
          <a:xfrm>
            <a:off x="602361" y="4589621"/>
            <a:ext cx="727248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store.steampowered.com、steamdb.info（2026年1〜7月）</a:t>
            </a:r>
          </a:p>
        </p:txBody>
      </p:sp>
      <p:sp>
        <p:nvSpPr>
          <p:cNvPr id="34" name="TextBox 3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5" name="TextBox 3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78</a:t>
            </a:r>
          </a:p>
        </p:txBody>
      </p:sp>
    </p:spTree>
  </p:cSld>
  <p:clrMapOvr>
    <a:masterClrMapping/>
  </p:clrMapOvr>
  <p:transition xmlns:p14="http://schemas.microsoft.com/office/powerpoint/2010/main" p14:dur="400">
    <p:fade/>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27</a:t>
            </a:r>
          </a:p>
        </p:txBody>
      </p:sp>
      <p:sp>
        <p:nvSpPr>
          <p:cNvPr id="6" name="TextBox 6"/>
          <p:cNvSpPr txBox="1"/>
          <p:nvPr/>
        </p:nvSpPr>
        <p:spPr>
          <a:xfrm>
            <a:off x="1741551" y="4129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開示のコスト</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276350"/>
            <a:ext cx="76200" cy="1276350"/>
          </a:xfrm>
          <a:prstGeom prst="rect">
            <a:avLst/>
          </a:prstGeom>
          <a:solidFill>
            <a:srgbClr val="47BCC6"/>
          </a:solidFill>
          <a:ln>
            <a:noFill/>
          </a:ln>
        </p:spPr>
      </p:sp>
      <p:sp>
        <p:nvSpPr>
          <p:cNvPr id="9" name="TextBox 9"/>
          <p:cNvSpPr txBox="1"/>
          <p:nvPr/>
        </p:nvSpPr>
        <p:spPr>
          <a:xfrm>
            <a:off x="976122" y="1406842"/>
            <a:ext cx="6723493"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リリース数の3割強に対して、</a:t>
            </a:r>
          </a:p>
        </p:txBody>
      </p:sp>
      <p:sp>
        <p:nvSpPr>
          <p:cNvPr id="10" name="TextBox 10"/>
          <p:cNvSpPr txBox="1"/>
          <p:nvPr/>
        </p:nvSpPr>
        <p:spPr>
          <a:xfrm>
            <a:off x="976122" y="1959292"/>
            <a:ext cx="8971474" cy="557403"/>
          </a:xfrm>
          <a:prstGeom prst="rect">
            <a:avLst/>
          </a:prstGeom>
          <a:noFill/>
          <a:ln>
            <a:noFill/>
          </a:ln>
        </p:spPr>
        <p:txBody>
          <a:bodyPr wrap="none" lIns="0" tIns="0" rIns="0" bIns="0" anchor="t" anchorCtr="0">
            <a:spAutoFit/>
          </a:bodyPr>
          <a:lstStyle/>
          <a:p>
            <a:pPr algn="l"/>
            <a:r>
              <a:rPr lang="zh-CN" sz="2850" b="1" dirty="0">
                <a:solidFill>
                  <a:srgbClr val="000000"/>
                </a:solidFill>
                <a:latin typeface="Zen Kaku Gothic New"/>
                <a:ea typeface="Zen Kaku Gothic New"/>
                <a:cs typeface="Zen Kaku Gothic New"/>
              </a:rPr>
              <a:t>売上シェアは1〜3割の</a:t>
            </a:r>
            <a:r>
              <a:rPr lang="zh-CN" sz="2850" b="1" dirty="0">
                <a:solidFill>
                  <a:srgbClr val="264DBF"/>
                </a:solidFill>
                <a:latin typeface="Zen Kaku Gothic New"/>
                <a:ea typeface="Zen Kaku Gothic New"/>
                <a:cs typeface="Zen Kaku Gothic New"/>
              </a:rPr>
              <a:t>下限に寄ります</a:t>
            </a:r>
            <a:r>
              <a:rPr lang="zh-CN" sz="2850" b="1" dirty="0">
                <a:solidFill>
                  <a:srgbClr val="000000"/>
                </a:solidFill>
                <a:latin typeface="Zen Kaku Gothic New"/>
                <a:ea typeface="Zen Kaku Gothic New"/>
                <a:cs typeface="Zen Kaku Gothic New"/>
              </a:rPr>
              <a:t>。</a:t>
            </a:r>
          </a:p>
        </p:txBody>
      </p:sp>
      <p:sp>
        <p:nvSpPr>
          <p:cNvPr id="11" name="TextBox 11"/>
          <p:cNvSpPr txBox="1"/>
          <p:nvPr/>
        </p:nvSpPr>
        <p:spPr>
          <a:xfrm>
            <a:off x="1001649" y="2820829"/>
            <a:ext cx="9897237" cy="12224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レビュー数は統計統制後で半分以下です。作るのは楽になりましたが、開示すると届</a:t>
            </a:r>
          </a:p>
          <a:p>
            <a:pPr algn="l">
              <a:lnSpc>
                <a:spcPts val="2400"/>
              </a:lnSpc>
            </a:pPr>
            <a:r>
              <a:rPr lang="zh-CN" sz="1580" dirty="0">
                <a:solidFill>
                  <a:srgbClr val="484848"/>
                </a:solidFill>
                <a:latin typeface="Zen Kaku Gothic New"/>
                <a:ea typeface="Zen Kaku Gothic New"/>
                <a:cs typeface="Zen Kaku Gothic New"/>
              </a:rPr>
              <a:t>きにくくなります。開示ルール自体は緩む方向に動いているのに、市場の側が先に反</a:t>
            </a:r>
          </a:p>
          <a:p>
            <a:pPr algn="l">
              <a:lnSpc>
                <a:spcPts val="2400"/>
              </a:lnSpc>
            </a:pPr>
            <a:r>
              <a:rPr lang="zh-CN" sz="1580" dirty="0">
                <a:solidFill>
                  <a:srgbClr val="484848"/>
                </a:solidFill>
                <a:latin typeface="Zen Kaku Gothic New"/>
                <a:ea typeface="Zen Kaku Gothic New"/>
                <a:cs typeface="Zen Kaku Gothic New"/>
              </a:rPr>
              <a:t>応しているという構図です。問われているのは、AIを使ったと開示しても選ばれる作</a:t>
            </a:r>
          </a:p>
          <a:p>
            <a:pPr algn="l">
              <a:lnSpc>
                <a:spcPts val="2400"/>
              </a:lnSpc>
            </a:pPr>
            <a:r>
              <a:rPr lang="zh-CN" sz="1580" dirty="0">
                <a:solidFill>
                  <a:srgbClr val="484848"/>
                </a:solidFill>
                <a:latin typeface="Zen Kaku Gothic New"/>
                <a:ea typeface="Zen Kaku Gothic New"/>
                <a:cs typeface="Zen Kaku Gothic New"/>
              </a:rPr>
              <a:t>品になっているかどうかです。</a:t>
            </a:r>
          </a:p>
        </p:txBody>
      </p:sp>
      <p:sp>
        <p:nvSpPr>
          <p:cNvPr id="12" name="TextBox 12"/>
          <p:cNvSpPr txBox="1"/>
          <p:nvPr/>
        </p:nvSpPr>
        <p:spPr>
          <a:xfrm>
            <a:off x="602361" y="6170771"/>
            <a:ext cx="679500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Steam 全数調査（2026年7月）、SteamDB（2026年6月）</a:t>
            </a:r>
          </a:p>
        </p:txBody>
      </p:sp>
      <p:sp>
        <p:nvSpPr>
          <p:cNvPr id="13" name="TextBox 1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4" name="TextBox 14"/>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79</a:t>
            </a:r>
          </a:p>
        </p:txBody>
      </p:sp>
    </p:spTree>
  </p:cSld>
  <p:clrMapOvr>
    <a:masterClrMapping/>
  </p:clrMapOvr>
  <p:transition xmlns:p14="http://schemas.microsoft.com/office/powerpoint/2010/main" p14:dur="400">
    <p:fade/>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28</a:t>
            </a:r>
          </a:p>
        </p:txBody>
      </p:sp>
      <p:sp>
        <p:nvSpPr>
          <p:cNvPr id="6" name="TextBox 6"/>
          <p:cNvSpPr txBox="1"/>
          <p:nvPr/>
        </p:nvSpPr>
        <p:spPr>
          <a:xfrm>
            <a:off x="1988820" y="404812"/>
            <a:ext cx="6230568" cy="440055"/>
          </a:xfrm>
          <a:prstGeom prst="rect">
            <a:avLst/>
          </a:prstGeom>
          <a:noFill/>
          <a:ln>
            <a:noFill/>
          </a:ln>
        </p:spPr>
        <p:txBody>
          <a:bodyPr wrap="none" lIns="0" tIns="0" rIns="0" bIns="0" anchor="t" anchorCtr="0">
            <a:spAutoFit/>
          </a:bodyPr>
          <a:lstStyle/>
          <a:p>
            <a:pPr algn="l"/>
            <a:r>
              <a:rPr lang="en-US" sz="2250" b="1" dirty="0">
                <a:solidFill>
                  <a:srgbClr val="000000"/>
                </a:solidFill>
                <a:latin typeface="Zen Kaku Gothic New"/>
                <a:ea typeface="Zen Kaku Gothic New"/>
                <a:cs typeface="Zen Kaku Gothic New"/>
              </a:rPr>
              <a:t>State of the Game Industry 2026</a:t>
            </a:r>
          </a:p>
        </p:txBody>
      </p:sp>
      <p:sp>
        <p:nvSpPr>
          <p:cNvPr id="7" name="TextBox 7"/>
          <p:cNvSpPr txBox="1"/>
          <p:nvPr/>
        </p:nvSpPr>
        <p:spPr>
          <a:xfrm>
            <a:off x="601980" y="904875"/>
            <a:ext cx="2059496"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GDC | 2026年1月</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8636508"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使う人も、業界に悪影響だと答える人も、同じ年に増えました。</a:t>
            </a:r>
          </a:p>
        </p:txBody>
      </p:sp>
      <p:sp>
        <p:nvSpPr>
          <p:cNvPr id="10" name="TextBox 10"/>
          <p:cNvSpPr txBox="1"/>
          <p:nvPr/>
        </p:nvSpPr>
        <p:spPr>
          <a:xfrm>
            <a:off x="329184" y="2209800"/>
            <a:ext cx="4383786" cy="293370"/>
          </a:xfrm>
          <a:prstGeom prst="rect">
            <a:avLst/>
          </a:prstGeom>
          <a:noFill/>
          <a:ln>
            <a:noFill/>
          </a:ln>
        </p:spPr>
        <p:txBody>
          <a:bodyPr wrap="none" lIns="0" tIns="0" rIns="0" bIns="0" anchor="t" anchorCtr="0">
            <a:spAutoFit/>
          </a:bodyPr>
          <a:lstStyle/>
          <a:p>
            <a:pPr algn="r"/>
            <a:r>
              <a:rPr lang="zh-CN" sz="1500" b="1" dirty="0">
                <a:solidFill>
                  <a:srgbClr val="000000"/>
                </a:solidFill>
                <a:latin typeface="Zen Kaku Gothic New"/>
                <a:ea typeface="Zen Kaku Gothic New"/>
                <a:cs typeface="Zen Kaku Gothic New"/>
              </a:rPr>
              <a:t>生成AIを業務で使う（2026年1月）</a:t>
            </a:r>
          </a:p>
        </p:txBody>
      </p:sp>
      <p:sp>
        <p:nvSpPr>
          <p:cNvPr id="11" name="Rectangle 11"/>
          <p:cNvSpPr/>
          <p:nvPr/>
        </p:nvSpPr>
        <p:spPr>
          <a:xfrm>
            <a:off x="4895850" y="2181225"/>
            <a:ext cx="4953000" cy="228600"/>
          </a:xfrm>
          <a:prstGeom prst="roundRect">
            <a:avLst>
              <a:gd name="adj" fmla="val 16667"/>
            </a:avLst>
          </a:prstGeom>
          <a:solidFill>
            <a:srgbClr val="EFF2F3"/>
          </a:solidFill>
          <a:ln>
            <a:noFill/>
          </a:ln>
        </p:spPr>
      </p:sp>
      <p:sp>
        <p:nvSpPr>
          <p:cNvPr id="12" name="Rectangle 12"/>
          <p:cNvSpPr/>
          <p:nvPr/>
        </p:nvSpPr>
        <p:spPr>
          <a:xfrm>
            <a:off x="4895850" y="2181225"/>
            <a:ext cx="1781175" cy="228600"/>
          </a:xfrm>
          <a:prstGeom prst="roundRect">
            <a:avLst>
              <a:gd name="adj" fmla="val 16667"/>
            </a:avLst>
          </a:prstGeom>
          <a:solidFill>
            <a:srgbClr val="47BCC6"/>
          </a:solidFill>
          <a:ln>
            <a:noFill/>
          </a:ln>
        </p:spPr>
      </p:sp>
      <p:sp>
        <p:nvSpPr>
          <p:cNvPr id="13" name="TextBox 13"/>
          <p:cNvSpPr txBox="1"/>
          <p:nvPr/>
        </p:nvSpPr>
        <p:spPr>
          <a:xfrm>
            <a:off x="9974580" y="2209800"/>
            <a:ext cx="496300" cy="293370"/>
          </a:xfrm>
          <a:prstGeom prst="rect">
            <a:avLst/>
          </a:prstGeom>
          <a:noFill/>
          <a:ln>
            <a:noFill/>
          </a:ln>
        </p:spPr>
        <p:txBody>
          <a:bodyPr wrap="none" lIns="0" tIns="0" rIns="0" bIns="0" anchor="t" anchorCtr="0">
            <a:spAutoFit/>
          </a:bodyPr>
          <a:lstStyle/>
          <a:p>
            <a:pPr algn="l"/>
            <a:r>
              <a:rPr lang="en-US" sz="1500" b="1" dirty="0">
                <a:solidFill>
                  <a:srgbClr val="264DBF"/>
                </a:solidFill>
                <a:latin typeface="Zen Kaku Gothic New"/>
                <a:ea typeface="Zen Kaku Gothic New"/>
                <a:cs typeface="Zen Kaku Gothic New"/>
              </a:rPr>
              <a:t>36%</a:t>
            </a:r>
          </a:p>
        </p:txBody>
      </p:sp>
      <p:sp>
        <p:nvSpPr>
          <p:cNvPr id="14" name="TextBox 14"/>
          <p:cNvSpPr txBox="1"/>
          <p:nvPr/>
        </p:nvSpPr>
        <p:spPr>
          <a:xfrm>
            <a:off x="1382316" y="2686050"/>
            <a:ext cx="3330654" cy="293370"/>
          </a:xfrm>
          <a:prstGeom prst="rect">
            <a:avLst/>
          </a:prstGeom>
          <a:noFill/>
          <a:ln>
            <a:noFill/>
          </a:ln>
        </p:spPr>
        <p:txBody>
          <a:bodyPr wrap="none" lIns="0" tIns="0" rIns="0" bIns="0" anchor="t" anchorCtr="0">
            <a:spAutoFit/>
          </a:bodyPr>
          <a:lstStyle/>
          <a:p>
            <a:pPr algn="r"/>
            <a:r>
              <a:rPr lang="zh-CN" sz="1500" b="1" dirty="0">
                <a:solidFill>
                  <a:srgbClr val="000000"/>
                </a:solidFill>
                <a:latin typeface="Zen Kaku Gothic New"/>
                <a:ea typeface="Zen Kaku Gothic New"/>
                <a:cs typeface="Zen Kaku Gothic New"/>
              </a:rPr>
              <a:t>業界に悪影響（2026年1月）</a:t>
            </a:r>
          </a:p>
        </p:txBody>
      </p:sp>
      <p:sp>
        <p:nvSpPr>
          <p:cNvPr id="15" name="Rectangle 15"/>
          <p:cNvSpPr/>
          <p:nvPr/>
        </p:nvSpPr>
        <p:spPr>
          <a:xfrm>
            <a:off x="4895850" y="2657475"/>
            <a:ext cx="4953000" cy="228600"/>
          </a:xfrm>
          <a:prstGeom prst="roundRect">
            <a:avLst>
              <a:gd name="adj" fmla="val 16667"/>
            </a:avLst>
          </a:prstGeom>
          <a:solidFill>
            <a:srgbClr val="EFF2F3"/>
          </a:solidFill>
          <a:ln>
            <a:noFill/>
          </a:ln>
        </p:spPr>
      </p:sp>
      <p:sp>
        <p:nvSpPr>
          <p:cNvPr id="16" name="Rectangle 16"/>
          <p:cNvSpPr/>
          <p:nvPr/>
        </p:nvSpPr>
        <p:spPr>
          <a:xfrm>
            <a:off x="4895850" y="2657475"/>
            <a:ext cx="2571750" cy="228600"/>
          </a:xfrm>
          <a:prstGeom prst="roundRect">
            <a:avLst>
              <a:gd name="adj" fmla="val 16667"/>
            </a:avLst>
          </a:prstGeom>
          <a:solidFill>
            <a:srgbClr val="47BCC6"/>
          </a:solidFill>
          <a:ln>
            <a:noFill/>
          </a:ln>
        </p:spPr>
      </p:sp>
      <p:sp>
        <p:nvSpPr>
          <p:cNvPr id="17" name="TextBox 17"/>
          <p:cNvSpPr txBox="1"/>
          <p:nvPr/>
        </p:nvSpPr>
        <p:spPr>
          <a:xfrm>
            <a:off x="9974580" y="2686050"/>
            <a:ext cx="496300" cy="293370"/>
          </a:xfrm>
          <a:prstGeom prst="rect">
            <a:avLst/>
          </a:prstGeom>
          <a:noFill/>
          <a:ln>
            <a:noFill/>
          </a:ln>
        </p:spPr>
        <p:txBody>
          <a:bodyPr wrap="none" lIns="0" tIns="0" rIns="0" bIns="0" anchor="t" anchorCtr="0">
            <a:spAutoFit/>
          </a:bodyPr>
          <a:lstStyle/>
          <a:p>
            <a:pPr algn="l"/>
            <a:r>
              <a:rPr lang="en-US" sz="1500" b="1" dirty="0">
                <a:solidFill>
                  <a:srgbClr val="264DBF"/>
                </a:solidFill>
                <a:latin typeface="Zen Kaku Gothic New"/>
                <a:ea typeface="Zen Kaku Gothic New"/>
                <a:cs typeface="Zen Kaku Gothic New"/>
              </a:rPr>
              <a:t>52%</a:t>
            </a:r>
          </a:p>
        </p:txBody>
      </p:sp>
      <p:sp>
        <p:nvSpPr>
          <p:cNvPr id="18" name="TextBox 18"/>
          <p:cNvSpPr txBox="1"/>
          <p:nvPr/>
        </p:nvSpPr>
        <p:spPr>
          <a:xfrm>
            <a:off x="2097405" y="3162300"/>
            <a:ext cx="2615565" cy="293370"/>
          </a:xfrm>
          <a:prstGeom prst="rect">
            <a:avLst/>
          </a:prstGeom>
          <a:noFill/>
          <a:ln>
            <a:noFill/>
          </a:ln>
        </p:spPr>
        <p:txBody>
          <a:bodyPr wrap="none" lIns="0" tIns="0" rIns="0" bIns="0" anchor="t" anchorCtr="0">
            <a:spAutoFit/>
          </a:bodyPr>
          <a:lstStyle/>
          <a:p>
            <a:pPr algn="r"/>
            <a:r>
              <a:rPr lang="zh-CN" sz="1500" b="1" dirty="0">
                <a:solidFill>
                  <a:srgbClr val="000000"/>
                </a:solidFill>
                <a:latin typeface="Zen Kaku Gothic New"/>
                <a:ea typeface="Zen Kaku Gothic New"/>
                <a:cs typeface="Zen Kaku Gothic New"/>
              </a:rPr>
              <a:t>業界に悪影響（前年）</a:t>
            </a:r>
          </a:p>
        </p:txBody>
      </p:sp>
      <p:sp>
        <p:nvSpPr>
          <p:cNvPr id="19" name="Rectangle 19"/>
          <p:cNvSpPr/>
          <p:nvPr/>
        </p:nvSpPr>
        <p:spPr>
          <a:xfrm>
            <a:off x="4895850" y="3133725"/>
            <a:ext cx="4953000" cy="228600"/>
          </a:xfrm>
          <a:prstGeom prst="roundRect">
            <a:avLst>
              <a:gd name="adj" fmla="val 16667"/>
            </a:avLst>
          </a:prstGeom>
          <a:solidFill>
            <a:srgbClr val="EFF2F3"/>
          </a:solidFill>
          <a:ln>
            <a:noFill/>
          </a:ln>
        </p:spPr>
      </p:sp>
      <p:sp>
        <p:nvSpPr>
          <p:cNvPr id="20" name="Rectangle 20"/>
          <p:cNvSpPr/>
          <p:nvPr/>
        </p:nvSpPr>
        <p:spPr>
          <a:xfrm>
            <a:off x="4895850" y="3133725"/>
            <a:ext cx="1485900" cy="228600"/>
          </a:xfrm>
          <a:prstGeom prst="roundRect">
            <a:avLst>
              <a:gd name="adj" fmla="val 16667"/>
            </a:avLst>
          </a:prstGeom>
          <a:solidFill>
            <a:srgbClr val="47BCC6"/>
          </a:solidFill>
          <a:ln>
            <a:noFill/>
          </a:ln>
        </p:spPr>
      </p:sp>
      <p:sp>
        <p:nvSpPr>
          <p:cNvPr id="21" name="TextBox 21"/>
          <p:cNvSpPr txBox="1"/>
          <p:nvPr/>
        </p:nvSpPr>
        <p:spPr>
          <a:xfrm>
            <a:off x="9974580" y="3162300"/>
            <a:ext cx="496300" cy="293370"/>
          </a:xfrm>
          <a:prstGeom prst="rect">
            <a:avLst/>
          </a:prstGeom>
          <a:noFill/>
          <a:ln>
            <a:noFill/>
          </a:ln>
        </p:spPr>
        <p:txBody>
          <a:bodyPr wrap="none" lIns="0" tIns="0" rIns="0" bIns="0" anchor="t" anchorCtr="0">
            <a:spAutoFit/>
          </a:bodyPr>
          <a:lstStyle/>
          <a:p>
            <a:pPr algn="l"/>
            <a:r>
              <a:rPr lang="en-US" sz="1500" b="1" dirty="0">
                <a:solidFill>
                  <a:srgbClr val="264DBF"/>
                </a:solidFill>
                <a:latin typeface="Zen Kaku Gothic New"/>
                <a:ea typeface="Zen Kaku Gothic New"/>
                <a:cs typeface="Zen Kaku Gothic New"/>
              </a:rPr>
              <a:t>30%</a:t>
            </a:r>
          </a:p>
        </p:txBody>
      </p:sp>
      <p:sp>
        <p:nvSpPr>
          <p:cNvPr id="22" name="TextBox 22"/>
          <p:cNvSpPr txBox="1"/>
          <p:nvPr/>
        </p:nvSpPr>
        <p:spPr>
          <a:xfrm>
            <a:off x="1837372" y="3638550"/>
            <a:ext cx="2875598" cy="293370"/>
          </a:xfrm>
          <a:prstGeom prst="rect">
            <a:avLst/>
          </a:prstGeom>
          <a:noFill/>
          <a:ln>
            <a:noFill/>
          </a:ln>
        </p:spPr>
        <p:txBody>
          <a:bodyPr wrap="none" lIns="0" tIns="0" rIns="0" bIns="0" anchor="t" anchorCtr="0">
            <a:spAutoFit/>
          </a:bodyPr>
          <a:lstStyle/>
          <a:p>
            <a:pPr algn="r"/>
            <a:r>
              <a:rPr lang="zh-CN" sz="1500" b="1" dirty="0">
                <a:solidFill>
                  <a:srgbClr val="000000"/>
                </a:solidFill>
                <a:latin typeface="Zen Kaku Gothic New"/>
                <a:ea typeface="Zen Kaku Gothic New"/>
                <a:cs typeface="Zen Kaku Gothic New"/>
              </a:rPr>
              <a:t>業界に悪影響（前々年）</a:t>
            </a:r>
          </a:p>
        </p:txBody>
      </p:sp>
      <p:sp>
        <p:nvSpPr>
          <p:cNvPr id="23" name="Rectangle 23"/>
          <p:cNvSpPr/>
          <p:nvPr/>
        </p:nvSpPr>
        <p:spPr>
          <a:xfrm>
            <a:off x="4895850" y="3609975"/>
            <a:ext cx="4953000" cy="228600"/>
          </a:xfrm>
          <a:prstGeom prst="roundRect">
            <a:avLst>
              <a:gd name="adj" fmla="val 16667"/>
            </a:avLst>
          </a:prstGeom>
          <a:solidFill>
            <a:srgbClr val="EFF2F3"/>
          </a:solidFill>
          <a:ln>
            <a:noFill/>
          </a:ln>
        </p:spPr>
      </p:sp>
      <p:sp>
        <p:nvSpPr>
          <p:cNvPr id="24" name="Rectangle 24"/>
          <p:cNvSpPr/>
          <p:nvPr/>
        </p:nvSpPr>
        <p:spPr>
          <a:xfrm>
            <a:off x="4895850" y="3609975"/>
            <a:ext cx="885825" cy="228600"/>
          </a:xfrm>
          <a:prstGeom prst="roundRect">
            <a:avLst>
              <a:gd name="adj" fmla="val 16667"/>
            </a:avLst>
          </a:prstGeom>
          <a:solidFill>
            <a:srgbClr val="47BCC6"/>
          </a:solidFill>
          <a:ln>
            <a:noFill/>
          </a:ln>
        </p:spPr>
      </p:sp>
      <p:sp>
        <p:nvSpPr>
          <p:cNvPr id="25" name="TextBox 25"/>
          <p:cNvSpPr txBox="1"/>
          <p:nvPr/>
        </p:nvSpPr>
        <p:spPr>
          <a:xfrm>
            <a:off x="9974580" y="3638550"/>
            <a:ext cx="496300" cy="293370"/>
          </a:xfrm>
          <a:prstGeom prst="rect">
            <a:avLst/>
          </a:prstGeom>
          <a:noFill/>
          <a:ln>
            <a:noFill/>
          </a:ln>
        </p:spPr>
        <p:txBody>
          <a:bodyPr wrap="none" lIns="0" tIns="0" rIns="0" bIns="0" anchor="t" anchorCtr="0">
            <a:spAutoFit/>
          </a:bodyPr>
          <a:lstStyle/>
          <a:p>
            <a:pPr algn="l"/>
            <a:r>
              <a:rPr lang="en-US" sz="1500" b="1" dirty="0">
                <a:solidFill>
                  <a:srgbClr val="264DBF"/>
                </a:solidFill>
                <a:latin typeface="Zen Kaku Gothic New"/>
                <a:ea typeface="Zen Kaku Gothic New"/>
                <a:cs typeface="Zen Kaku Gothic New"/>
              </a:rPr>
              <a:t>18%</a:t>
            </a:r>
          </a:p>
        </p:txBody>
      </p:sp>
      <p:sp>
        <p:nvSpPr>
          <p:cNvPr id="26" name="TextBox 26"/>
          <p:cNvSpPr txBox="1"/>
          <p:nvPr/>
        </p:nvSpPr>
        <p:spPr>
          <a:xfrm>
            <a:off x="1122283" y="4114800"/>
            <a:ext cx="3590687" cy="293370"/>
          </a:xfrm>
          <a:prstGeom prst="rect">
            <a:avLst/>
          </a:prstGeom>
          <a:noFill/>
          <a:ln>
            <a:noFill/>
          </a:ln>
        </p:spPr>
        <p:txBody>
          <a:bodyPr wrap="none" lIns="0" tIns="0" rIns="0" bIns="0" anchor="t" anchorCtr="0">
            <a:spAutoFit/>
          </a:bodyPr>
          <a:lstStyle/>
          <a:p>
            <a:pPr algn="r"/>
            <a:r>
              <a:rPr lang="zh-CN" sz="1500" b="1" dirty="0">
                <a:solidFill>
                  <a:srgbClr val="000000"/>
                </a:solidFill>
                <a:latin typeface="Zen Kaku Gothic New"/>
                <a:ea typeface="Zen Kaku Gothic New"/>
                <a:cs typeface="Zen Kaku Gothic New"/>
              </a:rPr>
              <a:t>業界に良い影響（2026年1月）</a:t>
            </a:r>
          </a:p>
        </p:txBody>
      </p:sp>
      <p:sp>
        <p:nvSpPr>
          <p:cNvPr id="27" name="Rectangle 27"/>
          <p:cNvSpPr/>
          <p:nvPr/>
        </p:nvSpPr>
        <p:spPr>
          <a:xfrm>
            <a:off x="4895850" y="4086225"/>
            <a:ext cx="4953000" cy="228600"/>
          </a:xfrm>
          <a:prstGeom prst="roundRect">
            <a:avLst>
              <a:gd name="adj" fmla="val 16667"/>
            </a:avLst>
          </a:prstGeom>
          <a:solidFill>
            <a:srgbClr val="EFF2F3"/>
          </a:solidFill>
          <a:ln>
            <a:noFill/>
          </a:ln>
        </p:spPr>
      </p:sp>
      <p:sp>
        <p:nvSpPr>
          <p:cNvPr id="28" name="Rectangle 28"/>
          <p:cNvSpPr/>
          <p:nvPr/>
        </p:nvSpPr>
        <p:spPr>
          <a:xfrm>
            <a:off x="4895850" y="4086225"/>
            <a:ext cx="342900" cy="228600"/>
          </a:xfrm>
          <a:prstGeom prst="roundRect">
            <a:avLst>
              <a:gd name="adj" fmla="val 16667"/>
            </a:avLst>
          </a:prstGeom>
          <a:solidFill>
            <a:srgbClr val="47BCC6"/>
          </a:solidFill>
          <a:ln>
            <a:noFill/>
          </a:ln>
        </p:spPr>
      </p:sp>
      <p:sp>
        <p:nvSpPr>
          <p:cNvPr id="29" name="TextBox 29"/>
          <p:cNvSpPr txBox="1"/>
          <p:nvPr/>
        </p:nvSpPr>
        <p:spPr>
          <a:xfrm>
            <a:off x="9974580" y="4114800"/>
            <a:ext cx="353282" cy="293370"/>
          </a:xfrm>
          <a:prstGeom prst="rect">
            <a:avLst/>
          </a:prstGeom>
          <a:noFill/>
          <a:ln>
            <a:noFill/>
          </a:ln>
        </p:spPr>
        <p:txBody>
          <a:bodyPr wrap="none" lIns="0" tIns="0" rIns="0" bIns="0" anchor="t" anchorCtr="0">
            <a:spAutoFit/>
          </a:bodyPr>
          <a:lstStyle/>
          <a:p>
            <a:pPr algn="l"/>
            <a:r>
              <a:rPr lang="en-US" sz="1500" b="1" dirty="0">
                <a:solidFill>
                  <a:srgbClr val="264DBF"/>
                </a:solidFill>
                <a:latin typeface="Zen Kaku Gothic New"/>
                <a:ea typeface="Zen Kaku Gothic New"/>
                <a:cs typeface="Zen Kaku Gothic New"/>
              </a:rPr>
              <a:t>7%</a:t>
            </a:r>
          </a:p>
        </p:txBody>
      </p:sp>
      <p:sp>
        <p:nvSpPr>
          <p:cNvPr id="30" name="Rectangle 30"/>
          <p:cNvSpPr/>
          <p:nvPr/>
        </p:nvSpPr>
        <p:spPr>
          <a:xfrm>
            <a:off x="609600" y="4876800"/>
            <a:ext cx="10972800" cy="990600"/>
          </a:xfrm>
          <a:prstGeom prst="roundRect">
            <a:avLst>
              <a:gd name="adj" fmla="val 5769"/>
            </a:avLst>
          </a:prstGeom>
          <a:solidFill>
            <a:srgbClr val="EEF6F7"/>
          </a:solidFill>
          <a:ln>
            <a:noFill/>
          </a:ln>
        </p:spPr>
      </p:sp>
      <p:sp>
        <p:nvSpPr>
          <p:cNvPr id="31" name="Rectangle 31"/>
          <p:cNvSpPr/>
          <p:nvPr/>
        </p:nvSpPr>
        <p:spPr>
          <a:xfrm>
            <a:off x="609600" y="4876800"/>
            <a:ext cx="47625" cy="990600"/>
          </a:xfrm>
          <a:prstGeom prst="rect">
            <a:avLst/>
          </a:prstGeom>
          <a:solidFill>
            <a:srgbClr val="264DBF"/>
          </a:solidFill>
          <a:ln>
            <a:noFill/>
          </a:ln>
        </p:spPr>
      </p:sp>
      <p:sp>
        <p:nvSpPr>
          <p:cNvPr id="32" name="TextBox 32"/>
          <p:cNvSpPr txBox="1"/>
          <p:nvPr/>
        </p:nvSpPr>
        <p:spPr>
          <a:xfrm>
            <a:off x="811530" y="4981575"/>
            <a:ext cx="2355532"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所属で割れています</a:t>
            </a:r>
          </a:p>
        </p:txBody>
      </p:sp>
      <p:sp>
        <p:nvSpPr>
          <p:cNvPr id="33" name="TextBox 33"/>
          <p:cNvSpPr txBox="1"/>
          <p:nvPr/>
        </p:nvSpPr>
        <p:spPr>
          <a:xfrm>
            <a:off x="811911" y="5256371"/>
            <a:ext cx="10295668"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ゲームスタジオ勤務は30%、パブリッシャーや支援・マーケティング系は58%が業務で使っていま</a:t>
            </a:r>
          </a:p>
          <a:p>
            <a:pPr algn="l">
              <a:lnSpc>
                <a:spcPts val="2100"/>
              </a:lnSpc>
            </a:pPr>
            <a:r>
              <a:rPr lang="zh-CN" sz="1420" dirty="0">
                <a:solidFill>
                  <a:srgbClr val="000000"/>
                </a:solidFill>
                <a:latin typeface="Zen Kaku Gothic New"/>
                <a:ea typeface="Zen Kaku Gothic New"/>
                <a:cs typeface="Zen Kaku Gothic New"/>
              </a:rPr>
              <a:t>す。二次媒体には利用率を29%とする記事もあり、増減の断定は避けます。</a:t>
            </a:r>
          </a:p>
        </p:txBody>
      </p:sp>
      <p:sp>
        <p:nvSpPr>
          <p:cNvPr id="34" name="TextBox 34"/>
          <p:cNvSpPr txBox="1"/>
          <p:nvPr/>
        </p:nvSpPr>
        <p:spPr>
          <a:xfrm>
            <a:off x="602361" y="5961221"/>
            <a:ext cx="5543264"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gdconf.com（回答者2,300名超、2026年1月）</a:t>
            </a:r>
          </a:p>
        </p:txBody>
      </p:sp>
      <p:sp>
        <p:nvSpPr>
          <p:cNvPr id="35" name="TextBox 3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6" name="TextBox 3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80</a:t>
            </a:r>
          </a:p>
        </p:txBody>
      </p:sp>
    </p:spTree>
  </p:cSld>
  <p:clrMapOvr>
    <a:masterClrMapping/>
  </p:clrMapOvr>
  <p:transition xmlns:p14="http://schemas.microsoft.com/office/powerpoint/2010/main" p14:dur="400">
    <p:fade/>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47BCC6"/>
          </a:solidFill>
          <a:ln>
            <a:noFill/>
          </a:ln>
        </p:spPr>
      </p:sp>
      <p:sp>
        <p:nvSpPr>
          <p:cNvPr id="4" name="Rectangle 4"/>
          <p:cNvSpPr/>
          <p:nvPr/>
        </p:nvSpPr>
        <p:spPr>
          <a:xfrm>
            <a:off x="609600" y="361950"/>
            <a:ext cx="1219200" cy="381000"/>
          </a:xfrm>
          <a:prstGeom prst="roundRect">
            <a:avLst>
              <a:gd name="adj" fmla="val 15000"/>
            </a:avLst>
          </a:prstGeom>
          <a:solidFill>
            <a:srgbClr val="0B2E33"/>
          </a:solidFill>
          <a:ln>
            <a:noFill/>
          </a:ln>
        </p:spPr>
      </p:sp>
      <p:sp>
        <p:nvSpPr>
          <p:cNvPr id="5" name="TextBox 5"/>
          <p:cNvSpPr txBox="1"/>
          <p:nvPr/>
        </p:nvSpPr>
        <p:spPr>
          <a:xfrm>
            <a:off x="679514" y="457200"/>
            <a:ext cx="1079373" cy="293370"/>
          </a:xfrm>
          <a:prstGeom prst="rect">
            <a:avLst/>
          </a:prstGeom>
          <a:noFill/>
          <a:ln>
            <a:noFill/>
          </a:ln>
        </p:spPr>
        <p:txBody>
          <a:bodyPr wrap="none" lIns="0" tIns="0" rIns="0" bIns="0" anchor="t" anchorCtr="0">
            <a:spAutoFit/>
          </a:bodyPr>
          <a:lstStyle/>
          <a:p>
            <a:pPr algn="ctr"/>
            <a:r>
              <a:rPr lang="en-US" sz="1500" b="1" dirty="0">
                <a:solidFill>
                  <a:srgbClr val="FFFFFF"/>
                </a:solidFill>
                <a:latin typeface="Zen Kaku Gothic New"/>
                <a:ea typeface="Zen Kaku Gothic New"/>
                <a:cs typeface="Zen Kaku Gothic New"/>
              </a:rPr>
              <a:t>NEWS 29</a:t>
            </a:r>
          </a:p>
        </p:txBody>
      </p:sp>
      <p:sp>
        <p:nvSpPr>
          <p:cNvPr id="6" name="TextBox 6"/>
          <p:cNvSpPr txBox="1"/>
          <p:nvPr/>
        </p:nvSpPr>
        <p:spPr>
          <a:xfrm>
            <a:off x="1988820" y="404812"/>
            <a:ext cx="7279867" cy="440055"/>
          </a:xfrm>
          <a:prstGeom prst="rect">
            <a:avLst/>
          </a:prstGeom>
          <a:noFill/>
          <a:ln>
            <a:noFill/>
          </a:ln>
        </p:spPr>
        <p:txBody>
          <a:bodyPr wrap="none" lIns="0" tIns="0" rIns="0" bIns="0" anchor="t" anchorCtr="0">
            <a:spAutoFit/>
          </a:bodyPr>
          <a:lstStyle/>
          <a:p>
            <a:pPr algn="l"/>
            <a:r>
              <a:rPr lang="zh-CN" sz="2250" b="1" dirty="0">
                <a:solidFill>
                  <a:srgbClr val="000000"/>
                </a:solidFill>
                <a:latin typeface="Zen Kaku Gothic New"/>
                <a:ea typeface="Zen Kaku Gothic New"/>
                <a:cs typeface="Zen Kaku Gothic New"/>
              </a:rPr>
              <a:t>AI役員 CoreMate を経営戦略会議に常設</a:t>
            </a:r>
          </a:p>
        </p:txBody>
      </p:sp>
      <p:sp>
        <p:nvSpPr>
          <p:cNvPr id="7" name="TextBox 7"/>
          <p:cNvSpPr txBox="1"/>
          <p:nvPr/>
        </p:nvSpPr>
        <p:spPr>
          <a:xfrm>
            <a:off x="601980" y="904875"/>
            <a:ext cx="4344781"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キリンホールディングス | 2025年7月</a:t>
            </a:r>
          </a:p>
        </p:txBody>
      </p:sp>
      <p:sp>
        <p:nvSpPr>
          <p:cNvPr id="8" name="Rectangle 8"/>
          <p:cNvSpPr/>
          <p:nvPr/>
        </p:nvSpPr>
        <p:spPr>
          <a:xfrm>
            <a:off x="609600" y="1219200"/>
            <a:ext cx="10972800" cy="19050"/>
          </a:xfrm>
          <a:prstGeom prst="rect">
            <a:avLst/>
          </a:prstGeom>
          <a:solidFill>
            <a:srgbClr val="A3DDE3"/>
          </a:solidFill>
          <a:ln>
            <a:noFill/>
          </a:ln>
        </p:spPr>
      </p:sp>
      <p:sp>
        <p:nvSpPr>
          <p:cNvPr id="9" name="TextBox 9"/>
          <p:cNvSpPr txBox="1"/>
          <p:nvPr/>
        </p:nvSpPr>
        <p:spPr>
          <a:xfrm>
            <a:off x="600456" y="1443990"/>
            <a:ext cx="8071866" cy="352044"/>
          </a:xfrm>
          <a:prstGeom prst="rect">
            <a:avLst/>
          </a:prstGeom>
          <a:noFill/>
          <a:ln>
            <a:noFill/>
          </a:ln>
        </p:spPr>
        <p:txBody>
          <a:bodyPr wrap="none" lIns="0" tIns="0" rIns="0" bIns="0" anchor="t" anchorCtr="0">
            <a:spAutoFit/>
          </a:bodyPr>
          <a:lstStyle/>
          <a:p>
            <a:pPr algn="l"/>
            <a:r>
              <a:rPr lang="zh-CN" sz="1800" dirty="0">
                <a:solidFill>
                  <a:srgbClr val="000000"/>
                </a:solidFill>
                <a:latin typeface="Zen Kaku Gothic New"/>
                <a:ea typeface="Zen Kaku Gothic New"/>
                <a:cs typeface="Zen Kaku Gothic New"/>
              </a:rPr>
              <a:t>12の人格が、会長にも社長にも忖度せずに論点を出します。</a:t>
            </a:r>
          </a:p>
        </p:txBody>
      </p:sp>
      <p:sp>
        <p:nvSpPr>
          <p:cNvPr id="10" name="Rectangle 10"/>
          <p:cNvSpPr/>
          <p:nvPr/>
        </p:nvSpPr>
        <p:spPr>
          <a:xfrm>
            <a:off x="2886075" y="2247900"/>
            <a:ext cx="6534150" cy="3676650"/>
          </a:xfrm>
          <a:prstGeom prst="roundRect">
            <a:avLst>
              <a:gd name="adj" fmla="val 2591"/>
            </a:avLst>
          </a:prstGeom>
          <a:solidFill>
            <a:srgbClr val="000000">
              <a:alpha val="8000"/>
            </a:srgbClr>
          </a:solidFill>
          <a:ln>
            <a:noFill/>
          </a:ln>
        </p:spPr>
      </p:sp>
      <p:pic>
        <p:nvPicPr>
          <p:cNvPr id="11" name="Image 11"/>
          <p:cNvPicPr>
            <a:picLocks noChangeAspect="1"/>
          </p:cNvPicPr>
          <p:nvPr/>
        </p:nvPicPr>
        <p:blipFill>
          <a:blip r:embed="rId2"/>
          <a:stretch>
            <a:fillRect/>
          </a:stretch>
        </p:blipFill>
        <p:spPr>
          <a:xfrm>
            <a:off x="2828925" y="2190750"/>
            <a:ext cx="6534150" cy="3676650"/>
          </a:xfrm>
          <a:prstGeom prst="rect">
            <a:avLst/>
          </a:prstGeom>
        </p:spPr>
      </p:pic>
      <p:sp>
        <p:nvSpPr>
          <p:cNvPr id="12" name="Rectangle 12"/>
          <p:cNvSpPr/>
          <p:nvPr/>
        </p:nvSpPr>
        <p:spPr>
          <a:xfrm>
            <a:off x="2828925" y="2190750"/>
            <a:ext cx="6534150" cy="3676650"/>
          </a:xfrm>
          <a:prstGeom prst="roundRect">
            <a:avLst>
              <a:gd name="adj" fmla="val 2591"/>
            </a:avLst>
          </a:prstGeom>
          <a:noFill/>
          <a:ln w="14288">
            <a:solidFill>
              <a:srgbClr val="E3E7EA"/>
            </a:solidFill>
          </a:ln>
        </p:spPr>
      </p:sp>
      <p:sp>
        <p:nvSpPr>
          <p:cNvPr id="13" name="TextBox 13"/>
          <p:cNvSpPr txBox="1"/>
          <p:nvPr/>
        </p:nvSpPr>
        <p:spPr>
          <a:xfrm>
            <a:off x="602361" y="5961221"/>
            <a:ext cx="8131207"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xtech.nikkei.com、forbesjapan.com、diamond.jp（2026年4〜7月）</a:t>
            </a:r>
          </a:p>
        </p:txBody>
      </p:sp>
      <p:sp>
        <p:nvSpPr>
          <p:cNvPr id="14" name="TextBox 14"/>
          <p:cNvSpPr txBox="1"/>
          <p:nvPr/>
        </p:nvSpPr>
        <p:spPr>
          <a:xfrm>
            <a:off x="602361" y="6208871"/>
            <a:ext cx="747245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画像は会議室のモニター。当日の動画は videos/kirin-coremate.mp4</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81</a:t>
            </a:r>
          </a:p>
        </p:txBody>
      </p:sp>
    </p:spTree>
  </p:cSld>
  <p:clrMapOvr>
    <a:masterClrMapping/>
  </p:clrMapOvr>
  <p:transition xmlns:p14="http://schemas.microsoft.com/office/powerpoint/2010/main" p14:dur="400">
    <p:fade/>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29</a:t>
            </a:r>
          </a:p>
        </p:txBody>
      </p:sp>
      <p:sp>
        <p:nvSpPr>
          <p:cNvPr id="6" name="TextBox 6"/>
          <p:cNvSpPr txBox="1"/>
          <p:nvPr/>
        </p:nvSpPr>
        <p:spPr>
          <a:xfrm>
            <a:off x="1741551" y="412909"/>
            <a:ext cx="228438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何をするのか</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333500"/>
            <a:ext cx="10972800" cy="419100"/>
          </a:xfrm>
          <a:prstGeom prst="rect">
            <a:avLst/>
          </a:prstGeom>
          <a:solidFill>
            <a:srgbClr val="0B2E33"/>
          </a:solidFill>
          <a:ln>
            <a:noFill/>
          </a:ln>
        </p:spPr>
      </p:sp>
      <p:sp>
        <p:nvSpPr>
          <p:cNvPr id="9" name="TextBox 9"/>
          <p:cNvSpPr txBox="1"/>
          <p:nvPr/>
        </p:nvSpPr>
        <p:spPr>
          <a:xfrm>
            <a:off x="7738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項目</a:t>
            </a:r>
          </a:p>
        </p:txBody>
      </p:sp>
      <p:sp>
        <p:nvSpPr>
          <p:cNvPr id="10" name="TextBox 10"/>
          <p:cNvSpPr txBox="1"/>
          <p:nvPr/>
        </p:nvSpPr>
        <p:spPr>
          <a:xfrm>
            <a:off x="2488311" y="145589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内容</a:t>
            </a:r>
          </a:p>
        </p:txBody>
      </p:sp>
      <p:sp>
        <p:nvSpPr>
          <p:cNvPr id="11" name="Rectangle 11"/>
          <p:cNvSpPr/>
          <p:nvPr/>
        </p:nvSpPr>
        <p:spPr>
          <a:xfrm>
            <a:off x="609600" y="1752600"/>
            <a:ext cx="10972800" cy="581025"/>
          </a:xfrm>
          <a:prstGeom prst="rect">
            <a:avLst/>
          </a:prstGeom>
          <a:solidFill>
            <a:srgbClr val="FFFFFF"/>
          </a:solidFill>
          <a:ln>
            <a:noFill/>
          </a:ln>
        </p:spPr>
      </p:sp>
      <p:sp>
        <p:nvSpPr>
          <p:cNvPr id="12" name="TextBox 12"/>
          <p:cNvSpPr txBox="1"/>
          <p:nvPr/>
        </p:nvSpPr>
        <p:spPr>
          <a:xfrm>
            <a:off x="773811" y="1951196"/>
            <a:ext cx="102730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12の人格</a:t>
            </a:r>
          </a:p>
        </p:txBody>
      </p:sp>
      <p:sp>
        <p:nvSpPr>
          <p:cNvPr id="13" name="TextBox 13"/>
          <p:cNvSpPr txBox="1"/>
          <p:nvPr/>
        </p:nvSpPr>
        <p:spPr>
          <a:xfrm>
            <a:off x="2488692" y="1835468"/>
            <a:ext cx="10266426"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経営・デジタル・マーケティングなど専門性を分けて作り分け。リスクに慎重な人格、イノベーション</a:t>
            </a:r>
          </a:p>
          <a:p>
            <a:pPr algn="l">
              <a:lnSpc>
                <a:spcPts val="1800"/>
              </a:lnSpc>
            </a:pPr>
            <a:r>
              <a:rPr lang="zh-CN" sz="1350" dirty="0">
                <a:solidFill>
                  <a:srgbClr val="484848"/>
                </a:solidFill>
                <a:latin typeface="Zen Kaku Gothic New"/>
                <a:ea typeface="Zen Kaku Gothic New"/>
                <a:cs typeface="Zen Kaku Gothic New"/>
              </a:rPr>
              <a:t>に積極的な人格、長期視点を重視する人格など</a:t>
            </a:r>
          </a:p>
        </p:txBody>
      </p:sp>
      <p:sp>
        <p:nvSpPr>
          <p:cNvPr id="14" name="Rectangle 14"/>
          <p:cNvSpPr/>
          <p:nvPr/>
        </p:nvSpPr>
        <p:spPr>
          <a:xfrm>
            <a:off x="609600" y="2333625"/>
            <a:ext cx="10972800" cy="419100"/>
          </a:xfrm>
          <a:prstGeom prst="rect">
            <a:avLst/>
          </a:prstGeom>
          <a:solidFill>
            <a:srgbClr val="F7F9FA"/>
          </a:solidFill>
          <a:ln>
            <a:noFill/>
          </a:ln>
        </p:spPr>
      </p:sp>
      <p:sp>
        <p:nvSpPr>
          <p:cNvPr id="15" name="TextBox 15"/>
          <p:cNvSpPr txBox="1"/>
          <p:nvPr/>
        </p:nvSpPr>
        <p:spPr>
          <a:xfrm>
            <a:off x="773811" y="2446496"/>
            <a:ext cx="1743694"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学習させたもの</a:t>
            </a:r>
          </a:p>
        </p:txBody>
      </p:sp>
      <p:sp>
        <p:nvSpPr>
          <p:cNvPr id="16" name="TextBox 16"/>
          <p:cNvSpPr txBox="1"/>
          <p:nvPr/>
        </p:nvSpPr>
        <p:spPr>
          <a:xfrm>
            <a:off x="2488311" y="2446496"/>
            <a:ext cx="968397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過去10年分の取締役会とグループ経営戦略会議の議事録、社内の重要資料、外部の最新情報</a:t>
            </a:r>
          </a:p>
        </p:txBody>
      </p:sp>
      <p:sp>
        <p:nvSpPr>
          <p:cNvPr id="17" name="Rectangle 17"/>
          <p:cNvSpPr/>
          <p:nvPr/>
        </p:nvSpPr>
        <p:spPr>
          <a:xfrm>
            <a:off x="609600" y="2752725"/>
            <a:ext cx="10972800" cy="419100"/>
          </a:xfrm>
          <a:prstGeom prst="rect">
            <a:avLst/>
          </a:prstGeom>
          <a:solidFill>
            <a:srgbClr val="FFFFFF"/>
          </a:solidFill>
          <a:ln>
            <a:noFill/>
          </a:ln>
        </p:spPr>
      </p:sp>
      <p:sp>
        <p:nvSpPr>
          <p:cNvPr id="18" name="TextBox 18"/>
          <p:cNvSpPr txBox="1"/>
          <p:nvPr/>
        </p:nvSpPr>
        <p:spPr>
          <a:xfrm>
            <a:off x="773811" y="2865596"/>
            <a:ext cx="75557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出し方</a:t>
            </a:r>
          </a:p>
        </p:txBody>
      </p:sp>
      <p:sp>
        <p:nvSpPr>
          <p:cNvPr id="19" name="TextBox 19"/>
          <p:cNvSpPr txBox="1"/>
          <p:nvPr/>
        </p:nvSpPr>
        <p:spPr>
          <a:xfrm>
            <a:off x="2488311" y="2865596"/>
            <a:ext cx="850220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12の意見を別のAIが選別し、重要と判定した2つを会議室のモニターに表示</a:t>
            </a:r>
          </a:p>
        </p:txBody>
      </p:sp>
      <p:sp>
        <p:nvSpPr>
          <p:cNvPr id="20" name="Rectangle 20"/>
          <p:cNvSpPr/>
          <p:nvPr/>
        </p:nvSpPr>
        <p:spPr>
          <a:xfrm>
            <a:off x="609600" y="3171825"/>
            <a:ext cx="10972800" cy="581025"/>
          </a:xfrm>
          <a:prstGeom prst="rect">
            <a:avLst/>
          </a:prstGeom>
          <a:solidFill>
            <a:srgbClr val="F7F9FA"/>
          </a:solidFill>
          <a:ln>
            <a:noFill/>
          </a:ln>
        </p:spPr>
      </p:sp>
      <p:sp>
        <p:nvSpPr>
          <p:cNvPr id="21" name="TextBox 21"/>
          <p:cNvSpPr txBox="1"/>
          <p:nvPr/>
        </p:nvSpPr>
        <p:spPr>
          <a:xfrm>
            <a:off x="773811" y="3370421"/>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返すもの</a:t>
            </a:r>
          </a:p>
        </p:txBody>
      </p:sp>
      <p:sp>
        <p:nvSpPr>
          <p:cNvPr id="22" name="TextBox 22"/>
          <p:cNvSpPr txBox="1"/>
          <p:nvPr/>
        </p:nvSpPr>
        <p:spPr>
          <a:xfrm>
            <a:off x="2488692" y="3254692"/>
            <a:ext cx="10266426"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問いを返します。マーケティング戦略の議論では「この施策の非財務的なインパクトをどう測るのか」</a:t>
            </a:r>
          </a:p>
          <a:p>
            <a:pPr algn="l">
              <a:lnSpc>
                <a:spcPts val="1800"/>
              </a:lnSpc>
            </a:pPr>
            <a:r>
              <a:rPr lang="zh-CN" sz="1350" dirty="0">
                <a:solidFill>
                  <a:srgbClr val="484848"/>
                </a:solidFill>
                <a:latin typeface="Zen Kaku Gothic New"/>
                <a:ea typeface="Zen Kaku Gothic New"/>
                <a:cs typeface="Zen Kaku Gothic New"/>
              </a:rPr>
              <a:t>と指摘した例が報じられています</a:t>
            </a:r>
          </a:p>
        </p:txBody>
      </p:sp>
      <p:sp>
        <p:nvSpPr>
          <p:cNvPr id="23" name="Rectangle 23"/>
          <p:cNvSpPr/>
          <p:nvPr/>
        </p:nvSpPr>
        <p:spPr>
          <a:xfrm>
            <a:off x="609600" y="3752850"/>
            <a:ext cx="10972800" cy="581025"/>
          </a:xfrm>
          <a:prstGeom prst="rect">
            <a:avLst/>
          </a:prstGeom>
          <a:solidFill>
            <a:srgbClr val="FFFFFF"/>
          </a:solidFill>
          <a:ln>
            <a:noFill/>
          </a:ln>
        </p:spPr>
      </p:sp>
      <p:sp>
        <p:nvSpPr>
          <p:cNvPr id="24" name="TextBox 24"/>
          <p:cNvSpPr txBox="1"/>
          <p:nvPr/>
        </p:nvSpPr>
        <p:spPr>
          <a:xfrm>
            <a:off x="773811" y="3951446"/>
            <a:ext cx="10026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開発体制</a:t>
            </a:r>
          </a:p>
        </p:txBody>
      </p:sp>
      <p:sp>
        <p:nvSpPr>
          <p:cNvPr id="25" name="TextBox 25"/>
          <p:cNvSpPr txBox="1"/>
          <p:nvPr/>
        </p:nvSpPr>
        <p:spPr>
          <a:xfrm>
            <a:off x="2488692" y="3835718"/>
            <a:ext cx="10422446" cy="492633"/>
          </a:xfrm>
          <a:prstGeom prst="rect">
            <a:avLst/>
          </a:prstGeom>
          <a:noFill/>
          <a:ln>
            <a:noFill/>
          </a:ln>
        </p:spPr>
        <p:txBody>
          <a:bodyPr wrap="square" lIns="0" tIns="0" rIns="0" bIns="0" anchor="t" anchorCtr="0"/>
          <a:lstStyle/>
          <a:p>
            <a:pPr algn="l">
              <a:lnSpc>
                <a:spcPts val="1800"/>
              </a:lnSpc>
            </a:pPr>
            <a:r>
              <a:rPr lang="zh-CN" sz="1350" dirty="0">
                <a:solidFill>
                  <a:srgbClr val="484848"/>
                </a:solidFill>
                <a:latin typeface="Zen Kaku Gothic New"/>
                <a:ea typeface="Zen Kaku Gothic New"/>
                <a:cs typeface="Zen Kaku Gothic New"/>
              </a:rPr>
              <a:t>2025年2月に経営企画部の木村弥由氏が発案。デジタルICT戦略部の真弓裕貴氏を中心に4人で内製。開発</a:t>
            </a:r>
          </a:p>
          <a:p>
            <a:pPr algn="l">
              <a:lnSpc>
                <a:spcPts val="1800"/>
              </a:lnSpc>
            </a:pPr>
            <a:r>
              <a:rPr lang="zh-CN" sz="1350" dirty="0">
                <a:solidFill>
                  <a:srgbClr val="484848"/>
                </a:solidFill>
                <a:latin typeface="Zen Kaku Gothic New"/>
                <a:ea typeface="Zen Kaku Gothic New"/>
                <a:cs typeface="Zen Kaku Gothic New"/>
              </a:rPr>
              <a:t>期間は約2か月</a:t>
            </a:r>
          </a:p>
        </p:txBody>
      </p:sp>
      <p:sp>
        <p:nvSpPr>
          <p:cNvPr id="26" name="Line 26"/>
          <p:cNvSpPr/>
          <p:nvPr/>
        </p:nvSpPr>
        <p:spPr>
          <a:xfrm>
            <a:off x="2324100" y="1752600"/>
            <a:ext cx="9525" cy="2581275"/>
          </a:xfrm>
          <a:custGeom>
            <a:avLst/>
            <a:gdLst/>
            <a:ahLst/>
            <a:cxnLst/>
            <a:rect l="l" t="t" r="r" b="b"/>
            <a:pathLst>
              <a:path w="9525" h="2581275">
                <a:moveTo>
                  <a:pt x="0" y="0"/>
                </a:moveTo>
                <a:lnTo>
                  <a:pt x="0" y="2581275"/>
                </a:lnTo>
              </a:path>
            </a:pathLst>
          </a:custGeom>
          <a:noFill/>
          <a:ln w="9525">
            <a:solidFill>
              <a:srgbClr val="E3E7EA"/>
            </a:solidFill>
          </a:ln>
        </p:spPr>
      </p:sp>
      <p:sp>
        <p:nvSpPr>
          <p:cNvPr id="27" name="Rectangle 27"/>
          <p:cNvSpPr/>
          <p:nvPr/>
        </p:nvSpPr>
        <p:spPr>
          <a:xfrm>
            <a:off x="609600" y="1752600"/>
            <a:ext cx="10972800" cy="2581275"/>
          </a:xfrm>
          <a:prstGeom prst="rect">
            <a:avLst/>
          </a:prstGeom>
          <a:noFill/>
          <a:ln w="9525">
            <a:solidFill>
              <a:srgbClr val="E3E7EA"/>
            </a:solidFill>
          </a:ln>
        </p:spPr>
      </p:sp>
      <p:sp>
        <p:nvSpPr>
          <p:cNvPr id="28" name="TextBox 2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9" name="TextBox 2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82</a:t>
            </a:r>
          </a:p>
        </p:txBody>
      </p:sp>
    </p:spTree>
  </p:cSld>
  <p:clrMapOvr>
    <a:masterClrMapping/>
  </p:clrMapOvr>
  <p:transition xmlns:p14="http://schemas.microsoft.com/office/powerpoint/2010/main" p14:dur="400">
    <p:fade/>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95250"/>
          </a:xfrm>
          <a:prstGeom prst="rect">
            <a:avLst/>
          </a:prstGeom>
          <a:solidFill>
            <a:srgbClr val="A3DDE3"/>
          </a:solidFill>
          <a:ln>
            <a:noFill/>
          </a:ln>
        </p:spPr>
      </p:sp>
      <p:sp>
        <p:nvSpPr>
          <p:cNvPr id="4" name="Rectangle 4"/>
          <p:cNvSpPr/>
          <p:nvPr/>
        </p:nvSpPr>
        <p:spPr>
          <a:xfrm>
            <a:off x="609600" y="400050"/>
            <a:ext cx="952500" cy="304800"/>
          </a:xfrm>
          <a:prstGeom prst="roundRect">
            <a:avLst>
              <a:gd name="adj" fmla="val 15625"/>
            </a:avLst>
          </a:prstGeom>
          <a:solidFill>
            <a:srgbClr val="EEF6F7"/>
          </a:solidFill>
          <a:ln w="14288">
            <a:solidFill>
              <a:srgbClr val="47BCC6"/>
            </a:solidFill>
          </a:ln>
        </p:spPr>
      </p:sp>
      <p:sp>
        <p:nvSpPr>
          <p:cNvPr id="5" name="TextBox 5"/>
          <p:cNvSpPr txBox="1"/>
          <p:nvPr/>
        </p:nvSpPr>
        <p:spPr>
          <a:xfrm>
            <a:off x="627116" y="471964"/>
            <a:ext cx="917467" cy="249364"/>
          </a:xfrm>
          <a:prstGeom prst="rect">
            <a:avLst/>
          </a:prstGeom>
          <a:noFill/>
          <a:ln>
            <a:noFill/>
          </a:ln>
        </p:spPr>
        <p:txBody>
          <a:bodyPr wrap="none" lIns="0" tIns="0" rIns="0" bIns="0" anchor="t" anchorCtr="0">
            <a:spAutoFit/>
          </a:bodyPr>
          <a:lstStyle/>
          <a:p>
            <a:pPr algn="ctr"/>
            <a:r>
              <a:rPr lang="en-US" sz="1280" b="1" dirty="0">
                <a:solidFill>
                  <a:srgbClr val="2E9AA4"/>
                </a:solidFill>
                <a:latin typeface="Zen Kaku Gothic New"/>
                <a:ea typeface="Zen Kaku Gothic New"/>
                <a:cs typeface="Zen Kaku Gothic New"/>
              </a:rPr>
              <a:t>NEWS 29</a:t>
            </a:r>
          </a:p>
        </p:txBody>
      </p:sp>
      <p:sp>
        <p:nvSpPr>
          <p:cNvPr id="6" name="TextBox 6"/>
          <p:cNvSpPr txBox="1"/>
          <p:nvPr/>
        </p:nvSpPr>
        <p:spPr>
          <a:xfrm>
            <a:off x="1741551" y="4129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効いた場所と、残った不安</a:t>
            </a:r>
          </a:p>
        </p:txBody>
      </p:sp>
      <p:sp>
        <p:nvSpPr>
          <p:cNvPr id="7" name="Rectangle 7"/>
          <p:cNvSpPr/>
          <p:nvPr/>
        </p:nvSpPr>
        <p:spPr>
          <a:xfrm>
            <a:off x="609600" y="876300"/>
            <a:ext cx="10972800" cy="19050"/>
          </a:xfrm>
          <a:prstGeom prst="rect">
            <a:avLst/>
          </a:prstGeom>
          <a:solidFill>
            <a:srgbClr val="E3E7EA"/>
          </a:solidFill>
          <a:ln>
            <a:noFill/>
          </a:ln>
        </p:spPr>
      </p:sp>
      <p:sp>
        <p:nvSpPr>
          <p:cNvPr id="8" name="Rectangle 8"/>
          <p:cNvSpPr/>
          <p:nvPr/>
        </p:nvSpPr>
        <p:spPr>
          <a:xfrm>
            <a:off x="609600" y="1428750"/>
            <a:ext cx="10972800" cy="990600"/>
          </a:xfrm>
          <a:prstGeom prst="roundRect">
            <a:avLst>
              <a:gd name="adj" fmla="val 5769"/>
            </a:avLst>
          </a:prstGeom>
          <a:solidFill>
            <a:srgbClr val="EEF6F7"/>
          </a:solidFill>
          <a:ln>
            <a:noFill/>
          </a:ln>
        </p:spPr>
      </p:sp>
      <p:sp>
        <p:nvSpPr>
          <p:cNvPr id="9" name="Rectangle 9"/>
          <p:cNvSpPr/>
          <p:nvPr/>
        </p:nvSpPr>
        <p:spPr>
          <a:xfrm>
            <a:off x="609600" y="1428750"/>
            <a:ext cx="47625" cy="990600"/>
          </a:xfrm>
          <a:prstGeom prst="rect">
            <a:avLst/>
          </a:prstGeom>
          <a:solidFill>
            <a:srgbClr val="264DBF"/>
          </a:solidFill>
          <a:ln>
            <a:noFill/>
          </a:ln>
        </p:spPr>
      </p:sp>
      <p:sp>
        <p:nvSpPr>
          <p:cNvPr id="10" name="TextBox 10"/>
          <p:cNvSpPr txBox="1"/>
          <p:nvPr/>
        </p:nvSpPr>
        <p:spPr>
          <a:xfrm>
            <a:off x="811530" y="1533525"/>
            <a:ext cx="391572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効果が出たのは会議本番より手前</a:t>
            </a:r>
          </a:p>
        </p:txBody>
      </p:sp>
      <p:sp>
        <p:nvSpPr>
          <p:cNvPr id="11" name="TextBox 11"/>
          <p:cNvSpPr txBox="1"/>
          <p:nvPr/>
        </p:nvSpPr>
        <p:spPr>
          <a:xfrm>
            <a:off x="811911" y="1808321"/>
            <a:ext cx="10130981"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常務執行役員の山形光晴氏が効果を挙げたのは、会議本番よりも準備段階の壁打ちです。採否を</a:t>
            </a:r>
          </a:p>
          <a:p>
            <a:pPr algn="l">
              <a:lnSpc>
                <a:spcPts val="2100"/>
              </a:lnSpc>
            </a:pPr>
            <a:r>
              <a:rPr lang="zh-CN" sz="1420" dirty="0">
                <a:solidFill>
                  <a:srgbClr val="000000"/>
                </a:solidFill>
                <a:latin typeface="Zen Kaku Gothic New"/>
                <a:ea typeface="Zen Kaku Gothic New"/>
                <a:cs typeface="Zen Kaku Gothic New"/>
              </a:rPr>
              <a:t>決めるのはあくまで人間の役員で、CoreMate は結論を出しません。</a:t>
            </a:r>
          </a:p>
        </p:txBody>
      </p:sp>
      <p:sp>
        <p:nvSpPr>
          <p:cNvPr id="12" name="Rectangle 12"/>
          <p:cNvSpPr/>
          <p:nvPr/>
        </p:nvSpPr>
        <p:spPr>
          <a:xfrm>
            <a:off x="609600" y="2590800"/>
            <a:ext cx="10972800" cy="990600"/>
          </a:xfrm>
          <a:prstGeom prst="roundRect">
            <a:avLst>
              <a:gd name="adj" fmla="val 5769"/>
            </a:avLst>
          </a:prstGeom>
          <a:solidFill>
            <a:srgbClr val="EEF6F7"/>
          </a:solidFill>
          <a:ln>
            <a:noFill/>
          </a:ln>
        </p:spPr>
      </p:sp>
      <p:sp>
        <p:nvSpPr>
          <p:cNvPr id="13" name="Rectangle 13"/>
          <p:cNvSpPr/>
          <p:nvPr/>
        </p:nvSpPr>
        <p:spPr>
          <a:xfrm>
            <a:off x="609600" y="2590800"/>
            <a:ext cx="47625" cy="990600"/>
          </a:xfrm>
          <a:prstGeom prst="rect">
            <a:avLst/>
          </a:prstGeom>
          <a:solidFill>
            <a:srgbClr val="264DBF"/>
          </a:solidFill>
          <a:ln>
            <a:noFill/>
          </a:ln>
        </p:spPr>
      </p:sp>
      <p:sp>
        <p:nvSpPr>
          <p:cNvPr id="14" name="TextBox 14"/>
          <p:cNvSpPr txBox="1"/>
          <p:nvPr/>
        </p:nvSpPr>
        <p:spPr>
          <a:xfrm>
            <a:off x="811530" y="2695575"/>
            <a:ext cx="1835468"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導入時に出た声</a:t>
            </a:r>
          </a:p>
        </p:txBody>
      </p:sp>
      <p:sp>
        <p:nvSpPr>
          <p:cNvPr id="15" name="TextBox 15"/>
          <p:cNvSpPr txBox="1"/>
          <p:nvPr/>
        </p:nvSpPr>
        <p:spPr>
          <a:xfrm>
            <a:off x="811911" y="2970371"/>
            <a:ext cx="10178034"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役員からは「自分の存在意義が半減するかもしれない」という声も出ていました。2025年の社内</a:t>
            </a:r>
          </a:p>
          <a:p>
            <a:pPr algn="l">
              <a:lnSpc>
                <a:spcPts val="2100"/>
              </a:lnSpc>
            </a:pPr>
            <a:r>
              <a:rPr lang="zh-CN" sz="1420" dirty="0">
                <a:solidFill>
                  <a:srgbClr val="000000"/>
                </a:solidFill>
                <a:latin typeface="Zen Kaku Gothic New"/>
                <a:ea typeface="Zen Kaku Gothic New"/>
                <a:cs typeface="Zen Kaku Gothic New"/>
              </a:rPr>
              <a:t>DX AWARD で優秀賞を受賞しています。</a:t>
            </a:r>
          </a:p>
        </p:txBody>
      </p:sp>
      <p:sp>
        <p:nvSpPr>
          <p:cNvPr id="16" name="Rectangle 16"/>
          <p:cNvSpPr/>
          <p:nvPr/>
        </p:nvSpPr>
        <p:spPr>
          <a:xfrm>
            <a:off x="609600" y="3657600"/>
            <a:ext cx="76200" cy="1276350"/>
          </a:xfrm>
          <a:prstGeom prst="rect">
            <a:avLst/>
          </a:prstGeom>
          <a:solidFill>
            <a:srgbClr val="47BCC6"/>
          </a:solidFill>
          <a:ln>
            <a:noFill/>
          </a:ln>
        </p:spPr>
      </p:sp>
      <p:sp>
        <p:nvSpPr>
          <p:cNvPr id="17" name="TextBox 17"/>
          <p:cNvSpPr txBox="1"/>
          <p:nvPr/>
        </p:nvSpPr>
        <p:spPr>
          <a:xfrm>
            <a:off x="977646" y="3820478"/>
            <a:ext cx="5816832" cy="498729"/>
          </a:xfrm>
          <a:prstGeom prst="rect">
            <a:avLst/>
          </a:prstGeom>
          <a:noFill/>
          <a:ln>
            <a:noFill/>
          </a:ln>
        </p:spPr>
        <p:txBody>
          <a:bodyPr wrap="none" lIns="0" tIns="0" rIns="0" bIns="0" anchor="t" anchorCtr="0">
            <a:spAutoFit/>
          </a:bodyPr>
          <a:lstStyle/>
          <a:p>
            <a:pPr algn="l"/>
            <a:r>
              <a:rPr lang="zh-CN" sz="2550" b="1" dirty="0">
                <a:solidFill>
                  <a:srgbClr val="000000"/>
                </a:solidFill>
                <a:latin typeface="Zen Kaku Gothic New"/>
                <a:ea typeface="Zen Kaku Gothic New"/>
                <a:cs typeface="Zen Kaku Gothic New"/>
              </a:rPr>
              <a:t>4人が2か月で作ったものが、</a:t>
            </a:r>
          </a:p>
        </p:txBody>
      </p:sp>
      <p:sp>
        <p:nvSpPr>
          <p:cNvPr id="18" name="TextBox 18"/>
          <p:cNvSpPr txBox="1"/>
          <p:nvPr/>
        </p:nvSpPr>
        <p:spPr>
          <a:xfrm>
            <a:off x="977646" y="4372928"/>
            <a:ext cx="5330571" cy="498729"/>
          </a:xfrm>
          <a:prstGeom prst="rect">
            <a:avLst/>
          </a:prstGeom>
          <a:noFill/>
          <a:ln>
            <a:noFill/>
          </a:ln>
        </p:spPr>
        <p:txBody>
          <a:bodyPr wrap="none" lIns="0" tIns="0" rIns="0" bIns="0" anchor="t" anchorCtr="0">
            <a:spAutoFit/>
          </a:bodyPr>
          <a:lstStyle/>
          <a:p>
            <a:pPr algn="l"/>
            <a:r>
              <a:rPr lang="zh-CN" sz="2550" b="1" dirty="0">
                <a:solidFill>
                  <a:srgbClr val="264DBF"/>
                </a:solidFill>
                <a:latin typeface="Zen Kaku Gothic New"/>
                <a:ea typeface="Zen Kaku Gothic New"/>
                <a:cs typeface="Zen Kaku Gothic New"/>
              </a:rPr>
              <a:t>取締役会に座っています</a:t>
            </a:r>
            <a:r>
              <a:rPr lang="zh-CN" sz="2550" b="1" dirty="0">
                <a:solidFill>
                  <a:srgbClr val="000000"/>
                </a:solidFill>
                <a:latin typeface="Zen Kaku Gothic New"/>
                <a:ea typeface="Zen Kaku Gothic New"/>
                <a:cs typeface="Zen Kaku Gothic New"/>
              </a:rPr>
              <a:t>。</a:t>
            </a:r>
          </a:p>
        </p:txBody>
      </p:sp>
      <p:sp>
        <p:nvSpPr>
          <p:cNvPr id="19" name="TextBox 19"/>
          <p:cNvSpPr txBox="1"/>
          <p:nvPr/>
        </p:nvSpPr>
        <p:spPr>
          <a:xfrm>
            <a:off x="1001649" y="5202079"/>
            <a:ext cx="10092261" cy="612838"/>
          </a:xfrm>
          <a:prstGeom prst="rect">
            <a:avLst/>
          </a:prstGeom>
          <a:noFill/>
          <a:ln>
            <a:noFill/>
          </a:ln>
        </p:spPr>
        <p:txBody>
          <a:bodyPr wrap="square" lIns="0" tIns="0" rIns="0" bIns="0" anchor="t" anchorCtr="0"/>
          <a:lstStyle/>
          <a:p>
            <a:pPr algn="l">
              <a:lnSpc>
                <a:spcPts val="2400"/>
              </a:lnSpc>
            </a:pPr>
            <a:r>
              <a:rPr lang="zh-CN" sz="1580" dirty="0">
                <a:solidFill>
                  <a:srgbClr val="484848"/>
                </a:solidFill>
                <a:latin typeface="Zen Kaku Gothic New"/>
                <a:ea typeface="Zen Kaku Gothic New"/>
                <a:cs typeface="Zen Kaku Gothic New"/>
              </a:rPr>
              <a:t>どこに挿すかを決めたことが効いた事例です。Locomotive が見込み客と最初に当たる</a:t>
            </a:r>
          </a:p>
          <a:p>
            <a:pPr algn="l">
              <a:lnSpc>
                <a:spcPts val="2400"/>
              </a:lnSpc>
            </a:pPr>
            <a:r>
              <a:rPr lang="zh-CN" sz="1580" dirty="0">
                <a:solidFill>
                  <a:srgbClr val="484848"/>
                </a:solidFill>
                <a:latin typeface="Zen Kaku Gothic New"/>
                <a:ea typeface="Zen Kaku Gothic New"/>
                <a:cs typeface="Zen Kaku Gothic New"/>
              </a:rPr>
              <a:t>窓口に置いたのと同じで、キリンは意思決定が始まる場所に置きました。</a:t>
            </a:r>
          </a:p>
        </p:txBody>
      </p:sp>
      <p:sp>
        <p:nvSpPr>
          <p:cNvPr id="20" name="TextBox 2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1" name="TextBox 2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83</a:t>
            </a:r>
          </a:p>
        </p:txBody>
      </p:sp>
    </p:spTree>
  </p:cSld>
  <p:clrMapOvr>
    <a:masterClrMapping/>
  </p:clrMapOvr>
  <p:transition xmlns:p14="http://schemas.microsoft.com/office/powerpoint/2010/main" p14:dur="400">
    <p:fad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03</a:t>
            </a:r>
          </a:p>
        </p:txBody>
      </p:sp>
      <p:sp>
        <p:nvSpPr>
          <p:cNvPr id="5" name="TextBox 5"/>
          <p:cNvSpPr txBox="1"/>
          <p:nvPr/>
        </p:nvSpPr>
        <p:spPr>
          <a:xfrm>
            <a:off x="1125474" y="3818572"/>
            <a:ext cx="4221575"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モデル性能比較</a:t>
            </a:r>
          </a:p>
        </p:txBody>
      </p:sp>
      <p:sp>
        <p:nvSpPr>
          <p:cNvPr id="6" name="Rectangle 6"/>
          <p:cNvSpPr/>
          <p:nvPr/>
        </p:nvSpPr>
        <p:spPr>
          <a:xfrm>
            <a:off x="1162050" y="4438650"/>
            <a:ext cx="3429000" cy="28575"/>
          </a:xfrm>
          <a:prstGeom prst="rect">
            <a:avLst/>
          </a:prstGeom>
          <a:solidFill>
            <a:srgbClr val="47BCC6"/>
          </a:solidFill>
          <a:ln>
            <a:noFill/>
          </a:ln>
        </p:spPr>
      </p:sp>
      <p:sp>
        <p:nvSpPr>
          <p:cNvPr id="7" name="TextBox 7"/>
          <p:cNvSpPr txBox="1"/>
          <p:nvPr/>
        </p:nvSpPr>
        <p:spPr>
          <a:xfrm>
            <a:off x="1154049" y="4687729"/>
            <a:ext cx="9195149"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2026年7月時点の主要モデルを、性能と1タスク当たりコストの両面で並べます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Tree>
  </p:cSld>
  <p:clrMapOvr>
    <a:masterClrMapping/>
  </p:clrMapOvr>
  <p:transition xmlns:p14="http://schemas.microsoft.com/office/powerpoint/2010/main" p14:dur="400">
    <p:fade/>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総合指標の上位</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693290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上位3モデルの差は</a:t>
            </a:r>
            <a:r>
              <a:rPr lang="zh-CN" sz="2480" b="1" dirty="0">
                <a:solidFill>
                  <a:srgbClr val="264DBF"/>
                </a:solidFill>
                <a:latin typeface="Zen Kaku Gothic New"/>
                <a:ea typeface="Zen Kaku Gothic New"/>
                <a:cs typeface="Zen Kaku Gothic New"/>
              </a:rPr>
              <a:t>2ポイント</a:t>
            </a:r>
            <a:r>
              <a:rPr lang="zh-CN" sz="2480" b="1" dirty="0">
                <a:solidFill>
                  <a:srgbClr val="000000"/>
                </a:solidFill>
                <a:latin typeface="Zen Kaku Gothic New"/>
                <a:ea typeface="Zen Kaku Gothic New"/>
                <a:cs typeface="Zen Kaku Gothic New"/>
              </a:rPr>
              <a:t>です。</a:t>
            </a:r>
          </a:p>
        </p:txBody>
      </p:sp>
      <p:sp>
        <p:nvSpPr>
          <p:cNvPr id="7" name="Rectangle 7"/>
          <p:cNvSpPr/>
          <p:nvPr/>
        </p:nvSpPr>
        <p:spPr>
          <a:xfrm>
            <a:off x="609600" y="2247900"/>
            <a:ext cx="10972800" cy="419100"/>
          </a:xfrm>
          <a:prstGeom prst="rect">
            <a:avLst/>
          </a:prstGeom>
          <a:solidFill>
            <a:srgbClr val="0B2E33"/>
          </a:solidFill>
          <a:ln>
            <a:noFill/>
          </a:ln>
        </p:spPr>
      </p:sp>
      <p:sp>
        <p:nvSpPr>
          <p:cNvPr id="8" name="TextBox 8"/>
          <p:cNvSpPr txBox="1"/>
          <p:nvPr/>
        </p:nvSpPr>
        <p:spPr>
          <a:xfrm>
            <a:off x="773811" y="2370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モデル</a:t>
            </a:r>
          </a:p>
        </p:txBody>
      </p:sp>
      <p:sp>
        <p:nvSpPr>
          <p:cNvPr id="9" name="TextBox 9"/>
          <p:cNvSpPr txBox="1"/>
          <p:nvPr/>
        </p:nvSpPr>
        <p:spPr>
          <a:xfrm>
            <a:off x="4774311" y="2370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知能指数</a:t>
            </a:r>
          </a:p>
        </p:txBody>
      </p:sp>
      <p:sp>
        <p:nvSpPr>
          <p:cNvPr id="10" name="TextBox 10"/>
          <p:cNvSpPr txBox="1"/>
          <p:nvPr/>
        </p:nvSpPr>
        <p:spPr>
          <a:xfrm>
            <a:off x="6584061" y="2370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出力単価</a:t>
            </a:r>
          </a:p>
        </p:txBody>
      </p:sp>
      <p:sp>
        <p:nvSpPr>
          <p:cNvPr id="11" name="TextBox 11"/>
          <p:cNvSpPr txBox="1"/>
          <p:nvPr/>
        </p:nvSpPr>
        <p:spPr>
          <a:xfrm>
            <a:off x="8489061" y="2370296"/>
            <a:ext cx="1743694"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コンテキスト長</a:t>
            </a:r>
          </a:p>
        </p:txBody>
      </p:sp>
      <p:sp>
        <p:nvSpPr>
          <p:cNvPr id="12" name="Rectangle 12"/>
          <p:cNvSpPr/>
          <p:nvPr/>
        </p:nvSpPr>
        <p:spPr>
          <a:xfrm>
            <a:off x="609600" y="2667000"/>
            <a:ext cx="10972800" cy="552450"/>
          </a:xfrm>
          <a:prstGeom prst="rect">
            <a:avLst/>
          </a:prstGeom>
          <a:solidFill>
            <a:srgbClr val="FFFFFF"/>
          </a:solidFill>
          <a:ln>
            <a:noFill/>
          </a:ln>
        </p:spPr>
      </p:sp>
      <p:sp>
        <p:nvSpPr>
          <p:cNvPr id="13" name="TextBox 13"/>
          <p:cNvSpPr txBox="1"/>
          <p:nvPr/>
        </p:nvSpPr>
        <p:spPr>
          <a:xfrm>
            <a:off x="773811" y="2846546"/>
            <a:ext cx="247652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Claude Opus 5 (max)</a:t>
            </a:r>
          </a:p>
        </p:txBody>
      </p:sp>
      <p:sp>
        <p:nvSpPr>
          <p:cNvPr id="14" name="TextBox 14"/>
          <p:cNvSpPr txBox="1"/>
          <p:nvPr/>
        </p:nvSpPr>
        <p:spPr>
          <a:xfrm>
            <a:off x="4774311" y="284654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61</a:t>
            </a:r>
          </a:p>
        </p:txBody>
      </p:sp>
      <p:sp>
        <p:nvSpPr>
          <p:cNvPr id="15" name="TextBox 15"/>
          <p:cNvSpPr txBox="1"/>
          <p:nvPr/>
        </p:nvSpPr>
        <p:spPr>
          <a:xfrm>
            <a:off x="6584061" y="2846546"/>
            <a:ext cx="40266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$25</a:t>
            </a:r>
          </a:p>
        </p:txBody>
      </p:sp>
      <p:sp>
        <p:nvSpPr>
          <p:cNvPr id="16" name="TextBox 16"/>
          <p:cNvSpPr txBox="1"/>
          <p:nvPr/>
        </p:nvSpPr>
        <p:spPr>
          <a:xfrm>
            <a:off x="8489061" y="2846546"/>
            <a:ext cx="34385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1M</a:t>
            </a:r>
          </a:p>
        </p:txBody>
      </p:sp>
      <p:sp>
        <p:nvSpPr>
          <p:cNvPr id="17" name="Rectangle 17"/>
          <p:cNvSpPr/>
          <p:nvPr/>
        </p:nvSpPr>
        <p:spPr>
          <a:xfrm>
            <a:off x="609600" y="3219450"/>
            <a:ext cx="10972800" cy="552450"/>
          </a:xfrm>
          <a:prstGeom prst="rect">
            <a:avLst/>
          </a:prstGeom>
          <a:solidFill>
            <a:srgbClr val="F7F9FA"/>
          </a:solidFill>
          <a:ln>
            <a:noFill/>
          </a:ln>
        </p:spPr>
      </p:sp>
      <p:sp>
        <p:nvSpPr>
          <p:cNvPr id="18" name="TextBox 18"/>
          <p:cNvSpPr txBox="1"/>
          <p:nvPr/>
        </p:nvSpPr>
        <p:spPr>
          <a:xfrm>
            <a:off x="773811" y="3398996"/>
            <a:ext cx="1692733"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Claude Fable 5</a:t>
            </a:r>
          </a:p>
        </p:txBody>
      </p:sp>
      <p:sp>
        <p:nvSpPr>
          <p:cNvPr id="19" name="TextBox 19"/>
          <p:cNvSpPr txBox="1"/>
          <p:nvPr/>
        </p:nvSpPr>
        <p:spPr>
          <a:xfrm>
            <a:off x="4774311" y="339899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60</a:t>
            </a:r>
          </a:p>
        </p:txBody>
      </p:sp>
      <p:sp>
        <p:nvSpPr>
          <p:cNvPr id="20" name="TextBox 20"/>
          <p:cNvSpPr txBox="1"/>
          <p:nvPr/>
        </p:nvSpPr>
        <p:spPr>
          <a:xfrm>
            <a:off x="6584061" y="3398996"/>
            <a:ext cx="40266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$50</a:t>
            </a:r>
          </a:p>
        </p:txBody>
      </p:sp>
      <p:sp>
        <p:nvSpPr>
          <p:cNvPr id="21" name="TextBox 21"/>
          <p:cNvSpPr txBox="1"/>
          <p:nvPr/>
        </p:nvSpPr>
        <p:spPr>
          <a:xfrm>
            <a:off x="8489061" y="3398996"/>
            <a:ext cx="34385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1M</a:t>
            </a:r>
          </a:p>
        </p:txBody>
      </p:sp>
      <p:sp>
        <p:nvSpPr>
          <p:cNvPr id="22" name="Rectangle 22"/>
          <p:cNvSpPr/>
          <p:nvPr/>
        </p:nvSpPr>
        <p:spPr>
          <a:xfrm>
            <a:off x="609600" y="3771900"/>
            <a:ext cx="10972800" cy="552450"/>
          </a:xfrm>
          <a:prstGeom prst="rect">
            <a:avLst/>
          </a:prstGeom>
          <a:solidFill>
            <a:srgbClr val="FFFFFF"/>
          </a:solidFill>
          <a:ln>
            <a:noFill/>
          </a:ln>
        </p:spPr>
      </p:sp>
      <p:sp>
        <p:nvSpPr>
          <p:cNvPr id="23" name="TextBox 23"/>
          <p:cNvSpPr txBox="1"/>
          <p:nvPr/>
        </p:nvSpPr>
        <p:spPr>
          <a:xfrm>
            <a:off x="773811" y="3951446"/>
            <a:ext cx="2262670"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GPT-5.6 Sol (max)</a:t>
            </a:r>
          </a:p>
        </p:txBody>
      </p:sp>
      <p:sp>
        <p:nvSpPr>
          <p:cNvPr id="24" name="TextBox 24"/>
          <p:cNvSpPr txBox="1"/>
          <p:nvPr/>
        </p:nvSpPr>
        <p:spPr>
          <a:xfrm>
            <a:off x="4774311" y="395144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59</a:t>
            </a:r>
          </a:p>
        </p:txBody>
      </p:sp>
      <p:sp>
        <p:nvSpPr>
          <p:cNvPr id="25" name="TextBox 25"/>
          <p:cNvSpPr txBox="1"/>
          <p:nvPr/>
        </p:nvSpPr>
        <p:spPr>
          <a:xfrm>
            <a:off x="6584061" y="3951446"/>
            <a:ext cx="40266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$30</a:t>
            </a:r>
          </a:p>
        </p:txBody>
      </p:sp>
      <p:sp>
        <p:nvSpPr>
          <p:cNvPr id="26" name="TextBox 26"/>
          <p:cNvSpPr txBox="1"/>
          <p:nvPr/>
        </p:nvSpPr>
        <p:spPr>
          <a:xfrm>
            <a:off x="8489061" y="3951446"/>
            <a:ext cx="117905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1,050,000</a:t>
            </a:r>
          </a:p>
        </p:txBody>
      </p:sp>
      <p:sp>
        <p:nvSpPr>
          <p:cNvPr id="27" name="Rectangle 27"/>
          <p:cNvSpPr/>
          <p:nvPr/>
        </p:nvSpPr>
        <p:spPr>
          <a:xfrm>
            <a:off x="609600" y="4324350"/>
            <a:ext cx="10972800" cy="552450"/>
          </a:xfrm>
          <a:prstGeom prst="rect">
            <a:avLst/>
          </a:prstGeom>
          <a:solidFill>
            <a:srgbClr val="F7F9FA"/>
          </a:solidFill>
          <a:ln>
            <a:noFill/>
          </a:ln>
        </p:spPr>
      </p:sp>
      <p:sp>
        <p:nvSpPr>
          <p:cNvPr id="28" name="TextBox 28"/>
          <p:cNvSpPr txBox="1"/>
          <p:nvPr/>
        </p:nvSpPr>
        <p:spPr>
          <a:xfrm>
            <a:off x="773811" y="4503896"/>
            <a:ext cx="854763"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Kimi K3</a:t>
            </a:r>
          </a:p>
        </p:txBody>
      </p:sp>
      <p:sp>
        <p:nvSpPr>
          <p:cNvPr id="29" name="TextBox 29"/>
          <p:cNvSpPr txBox="1"/>
          <p:nvPr/>
        </p:nvSpPr>
        <p:spPr>
          <a:xfrm>
            <a:off x="4774311" y="450389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57</a:t>
            </a:r>
          </a:p>
        </p:txBody>
      </p:sp>
      <p:sp>
        <p:nvSpPr>
          <p:cNvPr id="30" name="TextBox 30"/>
          <p:cNvSpPr txBox="1"/>
          <p:nvPr/>
        </p:nvSpPr>
        <p:spPr>
          <a:xfrm>
            <a:off x="6584061" y="4503896"/>
            <a:ext cx="402669"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$15</a:t>
            </a:r>
          </a:p>
        </p:txBody>
      </p:sp>
      <p:sp>
        <p:nvSpPr>
          <p:cNvPr id="31" name="TextBox 31"/>
          <p:cNvSpPr txBox="1"/>
          <p:nvPr/>
        </p:nvSpPr>
        <p:spPr>
          <a:xfrm>
            <a:off x="8489061" y="4503896"/>
            <a:ext cx="117905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1,048,576</a:t>
            </a:r>
          </a:p>
        </p:txBody>
      </p:sp>
      <p:sp>
        <p:nvSpPr>
          <p:cNvPr id="32" name="Rectangle 32"/>
          <p:cNvSpPr/>
          <p:nvPr/>
        </p:nvSpPr>
        <p:spPr>
          <a:xfrm>
            <a:off x="609600" y="4876800"/>
            <a:ext cx="10972800" cy="552450"/>
          </a:xfrm>
          <a:prstGeom prst="rect">
            <a:avLst/>
          </a:prstGeom>
          <a:solidFill>
            <a:srgbClr val="FFFFFF"/>
          </a:solidFill>
          <a:ln>
            <a:noFill/>
          </a:ln>
        </p:spPr>
      </p:sp>
      <p:sp>
        <p:nvSpPr>
          <p:cNvPr id="33" name="TextBox 33"/>
          <p:cNvSpPr txBox="1"/>
          <p:nvPr/>
        </p:nvSpPr>
        <p:spPr>
          <a:xfrm>
            <a:off x="773811" y="5056346"/>
            <a:ext cx="1885024"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Grok 4.5 (high)</a:t>
            </a:r>
          </a:p>
        </p:txBody>
      </p:sp>
      <p:sp>
        <p:nvSpPr>
          <p:cNvPr id="34" name="TextBox 34"/>
          <p:cNvSpPr txBox="1"/>
          <p:nvPr/>
        </p:nvSpPr>
        <p:spPr>
          <a:xfrm>
            <a:off x="4774311" y="505634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54</a:t>
            </a:r>
          </a:p>
        </p:txBody>
      </p:sp>
      <p:sp>
        <p:nvSpPr>
          <p:cNvPr id="35" name="TextBox 35"/>
          <p:cNvSpPr txBox="1"/>
          <p:nvPr/>
        </p:nvSpPr>
        <p:spPr>
          <a:xfrm>
            <a:off x="6584061" y="5056346"/>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$6</a:t>
            </a:r>
          </a:p>
        </p:txBody>
      </p:sp>
      <p:sp>
        <p:nvSpPr>
          <p:cNvPr id="36" name="TextBox 36"/>
          <p:cNvSpPr txBox="1"/>
          <p:nvPr/>
        </p:nvSpPr>
        <p:spPr>
          <a:xfrm>
            <a:off x="8489061" y="5056346"/>
            <a:ext cx="532067"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500k</a:t>
            </a:r>
          </a:p>
        </p:txBody>
      </p:sp>
      <p:sp>
        <p:nvSpPr>
          <p:cNvPr id="37" name="Line 37"/>
          <p:cNvSpPr/>
          <p:nvPr/>
        </p:nvSpPr>
        <p:spPr>
          <a:xfrm>
            <a:off x="4610100" y="2667000"/>
            <a:ext cx="9525" cy="2762250"/>
          </a:xfrm>
          <a:custGeom>
            <a:avLst/>
            <a:gdLst/>
            <a:ahLst/>
            <a:cxnLst/>
            <a:rect l="l" t="t" r="r" b="b"/>
            <a:pathLst>
              <a:path w="9525" h="2762250">
                <a:moveTo>
                  <a:pt x="0" y="0"/>
                </a:moveTo>
                <a:lnTo>
                  <a:pt x="0" y="2762250"/>
                </a:lnTo>
              </a:path>
            </a:pathLst>
          </a:custGeom>
          <a:noFill/>
          <a:ln w="9525">
            <a:solidFill>
              <a:srgbClr val="E3E7EA"/>
            </a:solidFill>
          </a:ln>
        </p:spPr>
      </p:sp>
      <p:sp>
        <p:nvSpPr>
          <p:cNvPr id="38" name="Line 38"/>
          <p:cNvSpPr/>
          <p:nvPr/>
        </p:nvSpPr>
        <p:spPr>
          <a:xfrm>
            <a:off x="6419850" y="2667000"/>
            <a:ext cx="9525" cy="2762250"/>
          </a:xfrm>
          <a:custGeom>
            <a:avLst/>
            <a:gdLst/>
            <a:ahLst/>
            <a:cxnLst/>
            <a:rect l="l" t="t" r="r" b="b"/>
            <a:pathLst>
              <a:path w="9525" h="2762250">
                <a:moveTo>
                  <a:pt x="0" y="0"/>
                </a:moveTo>
                <a:lnTo>
                  <a:pt x="0" y="2762250"/>
                </a:lnTo>
              </a:path>
            </a:pathLst>
          </a:custGeom>
          <a:noFill/>
          <a:ln w="9525">
            <a:solidFill>
              <a:srgbClr val="E3E7EA"/>
            </a:solidFill>
          </a:ln>
        </p:spPr>
      </p:sp>
      <p:sp>
        <p:nvSpPr>
          <p:cNvPr id="39" name="Line 39"/>
          <p:cNvSpPr/>
          <p:nvPr/>
        </p:nvSpPr>
        <p:spPr>
          <a:xfrm>
            <a:off x="8324850" y="2667000"/>
            <a:ext cx="9525" cy="2762250"/>
          </a:xfrm>
          <a:custGeom>
            <a:avLst/>
            <a:gdLst/>
            <a:ahLst/>
            <a:cxnLst/>
            <a:rect l="l" t="t" r="r" b="b"/>
            <a:pathLst>
              <a:path w="9525" h="2762250">
                <a:moveTo>
                  <a:pt x="0" y="0"/>
                </a:moveTo>
                <a:lnTo>
                  <a:pt x="0" y="2762250"/>
                </a:lnTo>
              </a:path>
            </a:pathLst>
          </a:custGeom>
          <a:noFill/>
          <a:ln w="9525">
            <a:solidFill>
              <a:srgbClr val="E3E7EA"/>
            </a:solidFill>
          </a:ln>
        </p:spPr>
      </p:sp>
      <p:sp>
        <p:nvSpPr>
          <p:cNvPr id="40" name="Rectangle 40"/>
          <p:cNvSpPr/>
          <p:nvPr/>
        </p:nvSpPr>
        <p:spPr>
          <a:xfrm>
            <a:off x="609600" y="2667000"/>
            <a:ext cx="10972800" cy="2762250"/>
          </a:xfrm>
          <a:prstGeom prst="rect">
            <a:avLst/>
          </a:prstGeom>
          <a:noFill/>
          <a:ln w="9525">
            <a:solidFill>
              <a:srgbClr val="E3E7EA"/>
            </a:solidFill>
          </a:ln>
        </p:spPr>
      </p:sp>
      <p:sp>
        <p:nvSpPr>
          <p:cNvPr id="41" name="TextBox 41"/>
          <p:cNvSpPr txBox="1"/>
          <p:nvPr/>
        </p:nvSpPr>
        <p:spPr>
          <a:xfrm>
            <a:off x="601599" y="5602129"/>
            <a:ext cx="11711839"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オープンウェイトのKimi K3が57で4位に入り、1Mトークンは最上位帯の標準になりました。</a:t>
            </a:r>
          </a:p>
        </p:txBody>
      </p:sp>
      <p:sp>
        <p:nvSpPr>
          <p:cNvPr id="42" name="TextBox 42"/>
          <p:cNvSpPr txBox="1"/>
          <p:nvPr/>
        </p:nvSpPr>
        <p:spPr>
          <a:xfrm>
            <a:off x="602361" y="5923121"/>
            <a:ext cx="1393929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コンテキスト長は各社の公表表記のままです。1M は100万トークン級の丸め、GPT-5.6 と Kimi K3 は実数で公表しています。</a:t>
            </a:r>
          </a:p>
        </p:txBody>
      </p:sp>
      <p:sp>
        <p:nvSpPr>
          <p:cNvPr id="43" name="TextBox 43"/>
          <p:cNvSpPr txBox="1"/>
          <p:nvPr/>
        </p:nvSpPr>
        <p:spPr>
          <a:xfrm>
            <a:off x="602361" y="6208871"/>
            <a:ext cx="1323088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Artificial Analysis Intelligence Index v4.1（2026年7月28日時点）／出力単価は100万トークンあたりの各社公式定価</a:t>
            </a:r>
          </a:p>
        </p:txBody>
      </p:sp>
      <p:sp>
        <p:nvSpPr>
          <p:cNvPr id="44" name="TextBox 4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5" name="TextBox 4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85</a:t>
            </a:r>
          </a:p>
        </p:txBody>
      </p:sp>
    </p:spTree>
  </p:cSld>
  <p:clrMapOvr>
    <a:masterClrMapping/>
  </p:clrMapOvr>
  <p:transition xmlns:p14="http://schemas.microsoft.com/office/powerpoint/2010/main" p14:dur="400">
    <p:fade/>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コーディング性能の比較</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41518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実務寄りの評価は</a:t>
            </a:r>
            <a:r>
              <a:rPr lang="zh-CN" sz="2480" b="1" dirty="0">
                <a:solidFill>
                  <a:srgbClr val="264DBF"/>
                </a:solidFill>
                <a:latin typeface="Zen Kaku Gothic New"/>
                <a:ea typeface="Zen Kaku Gothic New"/>
                <a:cs typeface="Zen Kaku Gothic New"/>
              </a:rPr>
              <a:t>Anthropic勢が抜けています</a:t>
            </a:r>
            <a:r>
              <a:rPr lang="zh-CN" sz="2480" b="1" dirty="0">
                <a:solidFill>
                  <a:srgbClr val="000000"/>
                </a:solidFill>
                <a:latin typeface="Zen Kaku Gothic New"/>
                <a:ea typeface="Zen Kaku Gothic New"/>
                <a:cs typeface="Zen Kaku Gothic New"/>
              </a:rPr>
              <a:t>。</a:t>
            </a:r>
          </a:p>
        </p:txBody>
      </p:sp>
      <p:sp>
        <p:nvSpPr>
          <p:cNvPr id="7" name="TextBox 7"/>
          <p:cNvSpPr txBox="1"/>
          <p:nvPr/>
        </p:nvSpPr>
        <p:spPr>
          <a:xfrm>
            <a:off x="601599" y="2173129"/>
            <a:ext cx="7391360"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SWE-Bench Pro（実務規模の改修を任せたときの解決率）</a:t>
            </a:r>
          </a:p>
        </p:txBody>
      </p:sp>
      <p:sp>
        <p:nvSpPr>
          <p:cNvPr id="8" name="TextBox 8"/>
          <p:cNvSpPr txBox="1"/>
          <p:nvPr/>
        </p:nvSpPr>
        <p:spPr>
          <a:xfrm>
            <a:off x="1533337" y="2636996"/>
            <a:ext cx="1941002"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Claude Mythos 5</a:t>
            </a:r>
          </a:p>
        </p:txBody>
      </p:sp>
      <p:sp>
        <p:nvSpPr>
          <p:cNvPr id="9" name="Rectangle 9"/>
          <p:cNvSpPr/>
          <p:nvPr/>
        </p:nvSpPr>
        <p:spPr>
          <a:xfrm>
            <a:off x="3657600" y="2600325"/>
            <a:ext cx="6477000" cy="228600"/>
          </a:xfrm>
          <a:prstGeom prst="roundRect">
            <a:avLst>
              <a:gd name="adj" fmla="val 16667"/>
            </a:avLst>
          </a:prstGeom>
          <a:solidFill>
            <a:srgbClr val="EFF2F3"/>
          </a:solidFill>
          <a:ln>
            <a:noFill/>
          </a:ln>
        </p:spPr>
      </p:sp>
      <p:sp>
        <p:nvSpPr>
          <p:cNvPr id="10" name="Rectangle 10"/>
          <p:cNvSpPr/>
          <p:nvPr/>
        </p:nvSpPr>
        <p:spPr>
          <a:xfrm>
            <a:off x="3657600" y="2600325"/>
            <a:ext cx="5200650" cy="228600"/>
          </a:xfrm>
          <a:prstGeom prst="roundRect">
            <a:avLst>
              <a:gd name="adj" fmla="val 16667"/>
            </a:avLst>
          </a:prstGeom>
          <a:solidFill>
            <a:srgbClr val="47BCC6"/>
          </a:solidFill>
          <a:ln>
            <a:noFill/>
          </a:ln>
        </p:spPr>
      </p:sp>
      <p:sp>
        <p:nvSpPr>
          <p:cNvPr id="11" name="TextBox 11"/>
          <p:cNvSpPr txBox="1"/>
          <p:nvPr/>
        </p:nvSpPr>
        <p:spPr>
          <a:xfrm>
            <a:off x="10260711" y="2636996"/>
            <a:ext cx="743219"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80.3%</a:t>
            </a:r>
          </a:p>
        </p:txBody>
      </p:sp>
      <p:sp>
        <p:nvSpPr>
          <p:cNvPr id="12" name="TextBox 12"/>
          <p:cNvSpPr txBox="1"/>
          <p:nvPr/>
        </p:nvSpPr>
        <p:spPr>
          <a:xfrm>
            <a:off x="1781606" y="3056096"/>
            <a:ext cx="1692733"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Claude Fable 5</a:t>
            </a:r>
          </a:p>
        </p:txBody>
      </p:sp>
      <p:sp>
        <p:nvSpPr>
          <p:cNvPr id="13" name="Rectangle 13"/>
          <p:cNvSpPr/>
          <p:nvPr/>
        </p:nvSpPr>
        <p:spPr>
          <a:xfrm>
            <a:off x="3657600" y="3019425"/>
            <a:ext cx="6477000" cy="228600"/>
          </a:xfrm>
          <a:prstGeom prst="roundRect">
            <a:avLst>
              <a:gd name="adj" fmla="val 16667"/>
            </a:avLst>
          </a:prstGeom>
          <a:solidFill>
            <a:srgbClr val="EFF2F3"/>
          </a:solidFill>
          <a:ln>
            <a:noFill/>
          </a:ln>
        </p:spPr>
      </p:sp>
      <p:sp>
        <p:nvSpPr>
          <p:cNvPr id="14" name="Rectangle 14"/>
          <p:cNvSpPr/>
          <p:nvPr/>
        </p:nvSpPr>
        <p:spPr>
          <a:xfrm>
            <a:off x="3657600" y="3019425"/>
            <a:ext cx="5181600" cy="228600"/>
          </a:xfrm>
          <a:prstGeom prst="roundRect">
            <a:avLst>
              <a:gd name="adj" fmla="val 16667"/>
            </a:avLst>
          </a:prstGeom>
          <a:solidFill>
            <a:srgbClr val="47BCC6"/>
          </a:solidFill>
          <a:ln>
            <a:noFill/>
          </a:ln>
        </p:spPr>
      </p:sp>
      <p:sp>
        <p:nvSpPr>
          <p:cNvPr id="15" name="TextBox 15"/>
          <p:cNvSpPr txBox="1"/>
          <p:nvPr/>
        </p:nvSpPr>
        <p:spPr>
          <a:xfrm>
            <a:off x="10260711" y="3056096"/>
            <a:ext cx="471485"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80%</a:t>
            </a:r>
          </a:p>
        </p:txBody>
      </p:sp>
      <p:sp>
        <p:nvSpPr>
          <p:cNvPr id="16" name="TextBox 16"/>
          <p:cNvSpPr txBox="1"/>
          <p:nvPr/>
        </p:nvSpPr>
        <p:spPr>
          <a:xfrm>
            <a:off x="1528460" y="3475196"/>
            <a:ext cx="1945879"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Claude Opus 4.8</a:t>
            </a:r>
          </a:p>
        </p:txBody>
      </p:sp>
      <p:sp>
        <p:nvSpPr>
          <p:cNvPr id="17" name="Rectangle 17"/>
          <p:cNvSpPr/>
          <p:nvPr/>
        </p:nvSpPr>
        <p:spPr>
          <a:xfrm>
            <a:off x="3657600" y="3438525"/>
            <a:ext cx="6477000" cy="228600"/>
          </a:xfrm>
          <a:prstGeom prst="roundRect">
            <a:avLst>
              <a:gd name="adj" fmla="val 16667"/>
            </a:avLst>
          </a:prstGeom>
          <a:solidFill>
            <a:srgbClr val="EFF2F3"/>
          </a:solidFill>
          <a:ln>
            <a:noFill/>
          </a:ln>
        </p:spPr>
      </p:sp>
      <p:sp>
        <p:nvSpPr>
          <p:cNvPr id="18" name="Rectangle 18"/>
          <p:cNvSpPr/>
          <p:nvPr/>
        </p:nvSpPr>
        <p:spPr>
          <a:xfrm>
            <a:off x="3657600" y="3438525"/>
            <a:ext cx="4476750" cy="228600"/>
          </a:xfrm>
          <a:prstGeom prst="roundRect">
            <a:avLst>
              <a:gd name="adj" fmla="val 16667"/>
            </a:avLst>
          </a:prstGeom>
          <a:solidFill>
            <a:srgbClr val="47BCC6"/>
          </a:solidFill>
          <a:ln>
            <a:noFill/>
          </a:ln>
        </p:spPr>
      </p:sp>
      <p:sp>
        <p:nvSpPr>
          <p:cNvPr id="19" name="TextBox 19"/>
          <p:cNvSpPr txBox="1"/>
          <p:nvPr/>
        </p:nvSpPr>
        <p:spPr>
          <a:xfrm>
            <a:off x="10260711" y="3475196"/>
            <a:ext cx="743219"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69.2%</a:t>
            </a:r>
          </a:p>
        </p:txBody>
      </p:sp>
      <p:sp>
        <p:nvSpPr>
          <p:cNvPr id="20" name="TextBox 20"/>
          <p:cNvSpPr txBox="1"/>
          <p:nvPr/>
        </p:nvSpPr>
        <p:spPr>
          <a:xfrm>
            <a:off x="2414968" y="3894296"/>
            <a:ext cx="1059371"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Grok 4.5</a:t>
            </a:r>
          </a:p>
        </p:txBody>
      </p:sp>
      <p:sp>
        <p:nvSpPr>
          <p:cNvPr id="21" name="Rectangle 21"/>
          <p:cNvSpPr/>
          <p:nvPr/>
        </p:nvSpPr>
        <p:spPr>
          <a:xfrm>
            <a:off x="3657600" y="3857625"/>
            <a:ext cx="6477000" cy="228600"/>
          </a:xfrm>
          <a:prstGeom prst="roundRect">
            <a:avLst>
              <a:gd name="adj" fmla="val 16667"/>
            </a:avLst>
          </a:prstGeom>
          <a:solidFill>
            <a:srgbClr val="EFF2F3"/>
          </a:solidFill>
          <a:ln>
            <a:noFill/>
          </a:ln>
        </p:spPr>
      </p:sp>
      <p:sp>
        <p:nvSpPr>
          <p:cNvPr id="22" name="Rectangle 22"/>
          <p:cNvSpPr/>
          <p:nvPr/>
        </p:nvSpPr>
        <p:spPr>
          <a:xfrm>
            <a:off x="3657600" y="3857625"/>
            <a:ext cx="4181475" cy="228600"/>
          </a:xfrm>
          <a:prstGeom prst="roundRect">
            <a:avLst>
              <a:gd name="adj" fmla="val 16667"/>
            </a:avLst>
          </a:prstGeom>
          <a:solidFill>
            <a:srgbClr val="47BCC6"/>
          </a:solidFill>
          <a:ln>
            <a:noFill/>
          </a:ln>
        </p:spPr>
      </p:sp>
      <p:sp>
        <p:nvSpPr>
          <p:cNvPr id="23" name="TextBox 23"/>
          <p:cNvSpPr txBox="1"/>
          <p:nvPr/>
        </p:nvSpPr>
        <p:spPr>
          <a:xfrm>
            <a:off x="10260711" y="3894296"/>
            <a:ext cx="743219"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64.7%</a:t>
            </a:r>
          </a:p>
        </p:txBody>
      </p:sp>
      <p:sp>
        <p:nvSpPr>
          <p:cNvPr id="24" name="TextBox 24"/>
          <p:cNvSpPr txBox="1"/>
          <p:nvPr/>
        </p:nvSpPr>
        <p:spPr>
          <a:xfrm>
            <a:off x="2018531" y="4313396"/>
            <a:ext cx="1455808"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GPT-5.6 Sol</a:t>
            </a:r>
          </a:p>
        </p:txBody>
      </p:sp>
      <p:sp>
        <p:nvSpPr>
          <p:cNvPr id="25" name="Rectangle 25"/>
          <p:cNvSpPr/>
          <p:nvPr/>
        </p:nvSpPr>
        <p:spPr>
          <a:xfrm>
            <a:off x="3657600" y="4276725"/>
            <a:ext cx="6477000" cy="228600"/>
          </a:xfrm>
          <a:prstGeom prst="roundRect">
            <a:avLst>
              <a:gd name="adj" fmla="val 16667"/>
            </a:avLst>
          </a:prstGeom>
          <a:solidFill>
            <a:srgbClr val="EFF2F3"/>
          </a:solidFill>
          <a:ln>
            <a:noFill/>
          </a:ln>
        </p:spPr>
      </p:sp>
      <p:sp>
        <p:nvSpPr>
          <p:cNvPr id="26" name="Rectangle 26"/>
          <p:cNvSpPr/>
          <p:nvPr/>
        </p:nvSpPr>
        <p:spPr>
          <a:xfrm>
            <a:off x="3657600" y="4276725"/>
            <a:ext cx="4181475" cy="228600"/>
          </a:xfrm>
          <a:prstGeom prst="roundRect">
            <a:avLst>
              <a:gd name="adj" fmla="val 16667"/>
            </a:avLst>
          </a:prstGeom>
          <a:solidFill>
            <a:srgbClr val="47BCC6"/>
          </a:solidFill>
          <a:ln>
            <a:noFill/>
          </a:ln>
        </p:spPr>
      </p:sp>
      <p:sp>
        <p:nvSpPr>
          <p:cNvPr id="27" name="TextBox 27"/>
          <p:cNvSpPr txBox="1"/>
          <p:nvPr/>
        </p:nvSpPr>
        <p:spPr>
          <a:xfrm>
            <a:off x="10260711" y="4313396"/>
            <a:ext cx="743219"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64.6%</a:t>
            </a:r>
          </a:p>
        </p:txBody>
      </p:sp>
      <p:sp>
        <p:nvSpPr>
          <p:cNvPr id="28" name="TextBox 28"/>
          <p:cNvSpPr txBox="1"/>
          <p:nvPr/>
        </p:nvSpPr>
        <p:spPr>
          <a:xfrm>
            <a:off x="2382426" y="4732496"/>
            <a:ext cx="1091913" cy="278702"/>
          </a:xfrm>
          <a:prstGeom prst="rect">
            <a:avLst/>
          </a:prstGeom>
          <a:noFill/>
          <a:ln>
            <a:noFill/>
          </a:ln>
        </p:spPr>
        <p:txBody>
          <a:bodyPr wrap="none" lIns="0" tIns="0" rIns="0" bIns="0" anchor="t" anchorCtr="0">
            <a:spAutoFit/>
          </a:bodyPr>
          <a:lstStyle/>
          <a:p>
            <a:pPr algn="r"/>
            <a:r>
              <a:rPr lang="en-US" sz="1420" b="1" dirty="0">
                <a:solidFill>
                  <a:srgbClr val="000000"/>
                </a:solidFill>
                <a:latin typeface="Zen Kaku Gothic New"/>
                <a:ea typeface="Zen Kaku Gothic New"/>
                <a:cs typeface="Zen Kaku Gothic New"/>
              </a:rPr>
              <a:t>GLM-5.2</a:t>
            </a:r>
          </a:p>
        </p:txBody>
      </p:sp>
      <p:sp>
        <p:nvSpPr>
          <p:cNvPr id="29" name="Rectangle 29"/>
          <p:cNvSpPr/>
          <p:nvPr/>
        </p:nvSpPr>
        <p:spPr>
          <a:xfrm>
            <a:off x="3657600" y="4695825"/>
            <a:ext cx="6477000" cy="228600"/>
          </a:xfrm>
          <a:prstGeom prst="roundRect">
            <a:avLst>
              <a:gd name="adj" fmla="val 16667"/>
            </a:avLst>
          </a:prstGeom>
          <a:solidFill>
            <a:srgbClr val="EFF2F3"/>
          </a:solidFill>
          <a:ln>
            <a:noFill/>
          </a:ln>
        </p:spPr>
      </p:sp>
      <p:sp>
        <p:nvSpPr>
          <p:cNvPr id="30" name="Rectangle 30"/>
          <p:cNvSpPr/>
          <p:nvPr/>
        </p:nvSpPr>
        <p:spPr>
          <a:xfrm>
            <a:off x="3657600" y="4695825"/>
            <a:ext cx="4019550" cy="228600"/>
          </a:xfrm>
          <a:prstGeom prst="roundRect">
            <a:avLst>
              <a:gd name="adj" fmla="val 16667"/>
            </a:avLst>
          </a:prstGeom>
          <a:solidFill>
            <a:srgbClr val="47BCC6"/>
          </a:solidFill>
          <a:ln>
            <a:noFill/>
          </a:ln>
        </p:spPr>
      </p:sp>
      <p:sp>
        <p:nvSpPr>
          <p:cNvPr id="31" name="TextBox 31"/>
          <p:cNvSpPr txBox="1"/>
          <p:nvPr/>
        </p:nvSpPr>
        <p:spPr>
          <a:xfrm>
            <a:off x="10260711" y="4732496"/>
            <a:ext cx="743219" cy="278702"/>
          </a:xfrm>
          <a:prstGeom prst="rect">
            <a:avLst/>
          </a:prstGeom>
          <a:noFill/>
          <a:ln>
            <a:noFill/>
          </a:ln>
        </p:spPr>
        <p:txBody>
          <a:bodyPr wrap="none" lIns="0" tIns="0" rIns="0" bIns="0" anchor="t" anchorCtr="0">
            <a:spAutoFit/>
          </a:bodyPr>
          <a:lstStyle/>
          <a:p>
            <a:pPr algn="l"/>
            <a:r>
              <a:rPr lang="en-US" sz="1420" b="1" dirty="0">
                <a:solidFill>
                  <a:srgbClr val="264DBF"/>
                </a:solidFill>
                <a:latin typeface="Zen Kaku Gothic New"/>
                <a:ea typeface="Zen Kaku Gothic New"/>
                <a:cs typeface="Zen Kaku Gothic New"/>
              </a:rPr>
              <a:t>62.1%</a:t>
            </a:r>
          </a:p>
        </p:txBody>
      </p:sp>
      <p:sp>
        <p:nvSpPr>
          <p:cNvPr id="32" name="Rectangle 32"/>
          <p:cNvSpPr/>
          <p:nvPr/>
        </p:nvSpPr>
        <p:spPr>
          <a:xfrm>
            <a:off x="609600" y="5124450"/>
            <a:ext cx="10972800" cy="990600"/>
          </a:xfrm>
          <a:prstGeom prst="roundRect">
            <a:avLst>
              <a:gd name="adj" fmla="val 5769"/>
            </a:avLst>
          </a:prstGeom>
          <a:solidFill>
            <a:srgbClr val="EEF6F7"/>
          </a:solidFill>
          <a:ln>
            <a:noFill/>
          </a:ln>
        </p:spPr>
      </p:sp>
      <p:sp>
        <p:nvSpPr>
          <p:cNvPr id="33" name="Rectangle 33"/>
          <p:cNvSpPr/>
          <p:nvPr/>
        </p:nvSpPr>
        <p:spPr>
          <a:xfrm>
            <a:off x="609600" y="5124450"/>
            <a:ext cx="47625" cy="990600"/>
          </a:xfrm>
          <a:prstGeom prst="rect">
            <a:avLst/>
          </a:prstGeom>
          <a:solidFill>
            <a:srgbClr val="264DBF"/>
          </a:solidFill>
          <a:ln>
            <a:noFill/>
          </a:ln>
        </p:spPr>
      </p:sp>
      <p:sp>
        <p:nvSpPr>
          <p:cNvPr id="34" name="TextBox 34"/>
          <p:cNvSpPr txBox="1"/>
          <p:nvPr/>
        </p:nvSpPr>
        <p:spPr>
          <a:xfrm>
            <a:off x="811530" y="5229225"/>
            <a:ext cx="5711567"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Terminal-Bench 2.1 では順位が入れ替わります</a:t>
            </a:r>
          </a:p>
        </p:txBody>
      </p:sp>
      <p:sp>
        <p:nvSpPr>
          <p:cNvPr id="35" name="TextBox 35"/>
          <p:cNvSpPr txBox="1"/>
          <p:nvPr/>
        </p:nvSpPr>
        <p:spPr>
          <a:xfrm>
            <a:off x="811911" y="5504021"/>
            <a:ext cx="12718923"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GPT-5.6 Sol Ultra 91.9%、Sol 88.8%、Claude Mythos 5 88% の順です。同じベンチマークをxAIは Fable max 84.3%、</a:t>
            </a:r>
          </a:p>
          <a:p>
            <a:pPr algn="l">
              <a:lnSpc>
                <a:spcPts val="2100"/>
              </a:lnSpc>
            </a:pPr>
            <a:r>
              <a:rPr lang="zh-CN" sz="1420" dirty="0">
                <a:solidFill>
                  <a:srgbClr val="000000"/>
                </a:solidFill>
                <a:latin typeface="Zen Kaku Gothic New"/>
                <a:ea typeface="Zen Kaku Gothic New"/>
                <a:cs typeface="Zen Kaku Gothic New"/>
              </a:rPr>
              <a:t>Grok 4.5 83.3% と報告しており、走らせる足場が違えば1〜2ポイントは動きます。</a:t>
            </a:r>
          </a:p>
        </p:txBody>
      </p:sp>
      <p:sp>
        <p:nvSpPr>
          <p:cNvPr id="36" name="TextBox 36"/>
          <p:cNvSpPr txBox="1"/>
          <p:nvPr/>
        </p:nvSpPr>
        <p:spPr>
          <a:xfrm>
            <a:off x="602361" y="6208871"/>
            <a:ext cx="1082290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OpenAI「GPT-5.6」発表ページ（2026年7月9日）。各社が自社ハーネスで走らせた値です。</a:t>
            </a:r>
          </a:p>
        </p:txBody>
      </p:sp>
      <p:sp>
        <p:nvSpPr>
          <p:cNvPr id="37" name="TextBox 37"/>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8" name="TextBox 38"/>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86</a:t>
            </a:r>
          </a:p>
        </p:txBody>
      </p:sp>
    </p:spTree>
  </p:cSld>
  <p:clrMapOvr>
    <a:masterClrMapping/>
  </p:clrMapOvr>
  <p:transition xmlns:p14="http://schemas.microsoft.com/office/powerpoint/2010/main" p14:dur="400">
    <p:fad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550813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1タスク単価と出力トークン効率</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884219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上位2ポイント差なら、</a:t>
            </a:r>
            <a:r>
              <a:rPr lang="zh-CN" sz="2480" b="1" dirty="0">
                <a:solidFill>
                  <a:srgbClr val="264DBF"/>
                </a:solidFill>
                <a:latin typeface="Zen Kaku Gothic New"/>
                <a:ea typeface="Zen Kaku Gothic New"/>
                <a:cs typeface="Zen Kaku Gothic New"/>
              </a:rPr>
              <a:t>決め手はコスト</a:t>
            </a:r>
            <a:r>
              <a:rPr lang="zh-CN" sz="2480" b="1" dirty="0">
                <a:solidFill>
                  <a:srgbClr val="000000"/>
                </a:solidFill>
                <a:latin typeface="Zen Kaku Gothic New"/>
                <a:ea typeface="Zen Kaku Gothic New"/>
                <a:cs typeface="Zen Kaku Gothic New"/>
              </a:rPr>
              <a:t>です。</a:t>
            </a:r>
          </a:p>
        </p:txBody>
      </p:sp>
      <p:sp>
        <p:nvSpPr>
          <p:cNvPr id="7" name="Rectangle 7"/>
          <p:cNvSpPr/>
          <p:nvPr/>
        </p:nvSpPr>
        <p:spPr>
          <a:xfrm>
            <a:off x="609600" y="2247900"/>
            <a:ext cx="10972800" cy="419100"/>
          </a:xfrm>
          <a:prstGeom prst="rect">
            <a:avLst/>
          </a:prstGeom>
          <a:solidFill>
            <a:srgbClr val="0B2E33"/>
          </a:solidFill>
          <a:ln>
            <a:noFill/>
          </a:ln>
        </p:spPr>
      </p:sp>
      <p:sp>
        <p:nvSpPr>
          <p:cNvPr id="8" name="TextBox 8"/>
          <p:cNvSpPr txBox="1"/>
          <p:nvPr/>
        </p:nvSpPr>
        <p:spPr>
          <a:xfrm>
            <a:off x="773811" y="2370296"/>
            <a:ext cx="75557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モデル</a:t>
            </a:r>
          </a:p>
        </p:txBody>
      </p:sp>
      <p:sp>
        <p:nvSpPr>
          <p:cNvPr id="9" name="TextBox 9"/>
          <p:cNvSpPr txBox="1"/>
          <p:nvPr/>
        </p:nvSpPr>
        <p:spPr>
          <a:xfrm>
            <a:off x="4774311" y="2370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知能指数</a:t>
            </a:r>
          </a:p>
        </p:txBody>
      </p:sp>
      <p:sp>
        <p:nvSpPr>
          <p:cNvPr id="10" name="TextBox 10"/>
          <p:cNvSpPr txBox="1"/>
          <p:nvPr/>
        </p:nvSpPr>
        <p:spPr>
          <a:xfrm>
            <a:off x="6774561" y="2370296"/>
            <a:ext cx="2867685"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1タスク当たり平均コスト</a:t>
            </a:r>
          </a:p>
        </p:txBody>
      </p:sp>
      <p:sp>
        <p:nvSpPr>
          <p:cNvPr id="11" name="Rectangle 11"/>
          <p:cNvSpPr/>
          <p:nvPr/>
        </p:nvSpPr>
        <p:spPr>
          <a:xfrm>
            <a:off x="609600" y="2667000"/>
            <a:ext cx="10972800" cy="419100"/>
          </a:xfrm>
          <a:prstGeom prst="rect">
            <a:avLst/>
          </a:prstGeom>
          <a:solidFill>
            <a:srgbClr val="FFFFFF"/>
          </a:solidFill>
          <a:ln>
            <a:noFill/>
          </a:ln>
        </p:spPr>
      </p:sp>
      <p:sp>
        <p:nvSpPr>
          <p:cNvPr id="12" name="TextBox 12"/>
          <p:cNvSpPr txBox="1"/>
          <p:nvPr/>
        </p:nvSpPr>
        <p:spPr>
          <a:xfrm>
            <a:off x="773811" y="2779871"/>
            <a:ext cx="1692733"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Claude Fable 5</a:t>
            </a:r>
          </a:p>
        </p:txBody>
      </p:sp>
      <p:sp>
        <p:nvSpPr>
          <p:cNvPr id="13" name="TextBox 13"/>
          <p:cNvSpPr txBox="1"/>
          <p:nvPr/>
        </p:nvSpPr>
        <p:spPr>
          <a:xfrm>
            <a:off x="4774311" y="2779871"/>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60</a:t>
            </a:r>
          </a:p>
        </p:txBody>
      </p:sp>
      <p:sp>
        <p:nvSpPr>
          <p:cNvPr id="14" name="TextBox 14"/>
          <p:cNvSpPr txBox="1"/>
          <p:nvPr/>
        </p:nvSpPr>
        <p:spPr>
          <a:xfrm>
            <a:off x="6774561" y="2779871"/>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$2.75</a:t>
            </a:r>
          </a:p>
        </p:txBody>
      </p:sp>
      <p:sp>
        <p:nvSpPr>
          <p:cNvPr id="15" name="Rectangle 15"/>
          <p:cNvSpPr/>
          <p:nvPr/>
        </p:nvSpPr>
        <p:spPr>
          <a:xfrm>
            <a:off x="609600" y="3086100"/>
            <a:ext cx="10972800" cy="419100"/>
          </a:xfrm>
          <a:prstGeom prst="rect">
            <a:avLst/>
          </a:prstGeom>
          <a:solidFill>
            <a:srgbClr val="F7F9FA"/>
          </a:solidFill>
          <a:ln>
            <a:noFill/>
          </a:ln>
        </p:spPr>
      </p:sp>
      <p:sp>
        <p:nvSpPr>
          <p:cNvPr id="16" name="TextBox 16"/>
          <p:cNvSpPr txBox="1"/>
          <p:nvPr/>
        </p:nvSpPr>
        <p:spPr>
          <a:xfrm>
            <a:off x="773811" y="3198971"/>
            <a:ext cx="247652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Claude Opus 5 (max)</a:t>
            </a:r>
          </a:p>
        </p:txBody>
      </p:sp>
      <p:sp>
        <p:nvSpPr>
          <p:cNvPr id="17" name="TextBox 17"/>
          <p:cNvSpPr txBox="1"/>
          <p:nvPr/>
        </p:nvSpPr>
        <p:spPr>
          <a:xfrm>
            <a:off x="4774311" y="3198971"/>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61</a:t>
            </a:r>
          </a:p>
        </p:txBody>
      </p:sp>
      <p:sp>
        <p:nvSpPr>
          <p:cNvPr id="18" name="TextBox 18"/>
          <p:cNvSpPr txBox="1"/>
          <p:nvPr/>
        </p:nvSpPr>
        <p:spPr>
          <a:xfrm>
            <a:off x="6774561" y="3198971"/>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$2.03</a:t>
            </a:r>
          </a:p>
        </p:txBody>
      </p:sp>
      <p:sp>
        <p:nvSpPr>
          <p:cNvPr id="19" name="Rectangle 19"/>
          <p:cNvSpPr/>
          <p:nvPr/>
        </p:nvSpPr>
        <p:spPr>
          <a:xfrm>
            <a:off x="609600" y="3505200"/>
            <a:ext cx="10972800" cy="419100"/>
          </a:xfrm>
          <a:prstGeom prst="rect">
            <a:avLst/>
          </a:prstGeom>
          <a:solidFill>
            <a:srgbClr val="FFFFFF"/>
          </a:solidFill>
          <a:ln>
            <a:noFill/>
          </a:ln>
        </p:spPr>
      </p:sp>
      <p:sp>
        <p:nvSpPr>
          <p:cNvPr id="20" name="TextBox 20"/>
          <p:cNvSpPr txBox="1"/>
          <p:nvPr/>
        </p:nvSpPr>
        <p:spPr>
          <a:xfrm>
            <a:off x="773811" y="3618071"/>
            <a:ext cx="2262670"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GPT-5.6 Sol (max)</a:t>
            </a:r>
          </a:p>
        </p:txBody>
      </p:sp>
      <p:sp>
        <p:nvSpPr>
          <p:cNvPr id="21" name="TextBox 21"/>
          <p:cNvSpPr txBox="1"/>
          <p:nvPr/>
        </p:nvSpPr>
        <p:spPr>
          <a:xfrm>
            <a:off x="4774311" y="3618071"/>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59</a:t>
            </a:r>
          </a:p>
        </p:txBody>
      </p:sp>
      <p:sp>
        <p:nvSpPr>
          <p:cNvPr id="22" name="TextBox 22"/>
          <p:cNvSpPr txBox="1"/>
          <p:nvPr/>
        </p:nvSpPr>
        <p:spPr>
          <a:xfrm>
            <a:off x="6774561" y="3618071"/>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$1.54</a:t>
            </a:r>
          </a:p>
        </p:txBody>
      </p:sp>
      <p:sp>
        <p:nvSpPr>
          <p:cNvPr id="23" name="Rectangle 23"/>
          <p:cNvSpPr/>
          <p:nvPr/>
        </p:nvSpPr>
        <p:spPr>
          <a:xfrm>
            <a:off x="609600" y="3924300"/>
            <a:ext cx="10972800" cy="419100"/>
          </a:xfrm>
          <a:prstGeom prst="rect">
            <a:avLst/>
          </a:prstGeom>
          <a:solidFill>
            <a:srgbClr val="F7F9FA"/>
          </a:solidFill>
          <a:ln>
            <a:noFill/>
          </a:ln>
        </p:spPr>
      </p:sp>
      <p:sp>
        <p:nvSpPr>
          <p:cNvPr id="24" name="TextBox 24"/>
          <p:cNvSpPr txBox="1"/>
          <p:nvPr/>
        </p:nvSpPr>
        <p:spPr>
          <a:xfrm>
            <a:off x="773811" y="4037171"/>
            <a:ext cx="854763"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Kimi K3</a:t>
            </a:r>
          </a:p>
        </p:txBody>
      </p:sp>
      <p:sp>
        <p:nvSpPr>
          <p:cNvPr id="25" name="TextBox 25"/>
          <p:cNvSpPr txBox="1"/>
          <p:nvPr/>
        </p:nvSpPr>
        <p:spPr>
          <a:xfrm>
            <a:off x="4774311" y="4037171"/>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57</a:t>
            </a:r>
          </a:p>
        </p:txBody>
      </p:sp>
      <p:sp>
        <p:nvSpPr>
          <p:cNvPr id="26" name="TextBox 26"/>
          <p:cNvSpPr txBox="1"/>
          <p:nvPr/>
        </p:nvSpPr>
        <p:spPr>
          <a:xfrm>
            <a:off x="6774561" y="4037171"/>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$0.72</a:t>
            </a:r>
          </a:p>
        </p:txBody>
      </p:sp>
      <p:sp>
        <p:nvSpPr>
          <p:cNvPr id="27" name="Rectangle 27"/>
          <p:cNvSpPr/>
          <p:nvPr/>
        </p:nvSpPr>
        <p:spPr>
          <a:xfrm>
            <a:off x="609600" y="4343400"/>
            <a:ext cx="10972800" cy="419100"/>
          </a:xfrm>
          <a:prstGeom prst="rect">
            <a:avLst/>
          </a:prstGeom>
          <a:solidFill>
            <a:srgbClr val="FFFFFF"/>
          </a:solidFill>
          <a:ln>
            <a:noFill/>
          </a:ln>
        </p:spPr>
      </p:sp>
      <p:sp>
        <p:nvSpPr>
          <p:cNvPr id="28" name="TextBox 28"/>
          <p:cNvSpPr txBox="1"/>
          <p:nvPr/>
        </p:nvSpPr>
        <p:spPr>
          <a:xfrm>
            <a:off x="773811" y="4456271"/>
            <a:ext cx="278755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DeepSeek V4 Pro (max)</a:t>
            </a:r>
          </a:p>
        </p:txBody>
      </p:sp>
      <p:sp>
        <p:nvSpPr>
          <p:cNvPr id="29" name="TextBox 29"/>
          <p:cNvSpPr txBox="1"/>
          <p:nvPr/>
        </p:nvSpPr>
        <p:spPr>
          <a:xfrm>
            <a:off x="4774311" y="4456271"/>
            <a:ext cx="273272"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44</a:t>
            </a:r>
          </a:p>
        </p:txBody>
      </p:sp>
      <p:sp>
        <p:nvSpPr>
          <p:cNvPr id="30" name="TextBox 30"/>
          <p:cNvSpPr txBox="1"/>
          <p:nvPr/>
        </p:nvSpPr>
        <p:spPr>
          <a:xfrm>
            <a:off x="6774561" y="4456271"/>
            <a:ext cx="661464"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$0.04</a:t>
            </a:r>
          </a:p>
        </p:txBody>
      </p:sp>
      <p:sp>
        <p:nvSpPr>
          <p:cNvPr id="31" name="Line 31"/>
          <p:cNvSpPr/>
          <p:nvPr/>
        </p:nvSpPr>
        <p:spPr>
          <a:xfrm>
            <a:off x="4610100" y="2667000"/>
            <a:ext cx="9525" cy="2095500"/>
          </a:xfrm>
          <a:custGeom>
            <a:avLst/>
            <a:gdLst/>
            <a:ahLst/>
            <a:cxnLst/>
            <a:rect l="l" t="t" r="r" b="b"/>
            <a:pathLst>
              <a:path w="9525" h="2095500">
                <a:moveTo>
                  <a:pt x="0" y="0"/>
                </a:moveTo>
                <a:lnTo>
                  <a:pt x="0" y="2095500"/>
                </a:lnTo>
              </a:path>
            </a:pathLst>
          </a:custGeom>
          <a:noFill/>
          <a:ln w="9525">
            <a:solidFill>
              <a:srgbClr val="E3E7EA"/>
            </a:solidFill>
          </a:ln>
        </p:spPr>
      </p:sp>
      <p:sp>
        <p:nvSpPr>
          <p:cNvPr id="32" name="Line 32"/>
          <p:cNvSpPr/>
          <p:nvPr/>
        </p:nvSpPr>
        <p:spPr>
          <a:xfrm>
            <a:off x="6610350" y="2667000"/>
            <a:ext cx="9525" cy="2095500"/>
          </a:xfrm>
          <a:custGeom>
            <a:avLst/>
            <a:gdLst/>
            <a:ahLst/>
            <a:cxnLst/>
            <a:rect l="l" t="t" r="r" b="b"/>
            <a:pathLst>
              <a:path w="9525" h="2095500">
                <a:moveTo>
                  <a:pt x="0" y="0"/>
                </a:moveTo>
                <a:lnTo>
                  <a:pt x="0" y="2095500"/>
                </a:lnTo>
              </a:path>
            </a:pathLst>
          </a:custGeom>
          <a:noFill/>
          <a:ln w="9525">
            <a:solidFill>
              <a:srgbClr val="E3E7EA"/>
            </a:solidFill>
          </a:ln>
        </p:spPr>
      </p:sp>
      <p:sp>
        <p:nvSpPr>
          <p:cNvPr id="33" name="Rectangle 33"/>
          <p:cNvSpPr/>
          <p:nvPr/>
        </p:nvSpPr>
        <p:spPr>
          <a:xfrm>
            <a:off x="609600" y="2667000"/>
            <a:ext cx="10972800" cy="2095500"/>
          </a:xfrm>
          <a:prstGeom prst="rect">
            <a:avLst/>
          </a:prstGeom>
          <a:noFill/>
          <a:ln w="9525">
            <a:solidFill>
              <a:srgbClr val="E3E7EA"/>
            </a:solidFill>
          </a:ln>
        </p:spPr>
      </p:sp>
      <p:sp>
        <p:nvSpPr>
          <p:cNvPr id="34" name="TextBox 34"/>
          <p:cNvSpPr txBox="1"/>
          <p:nvPr/>
        </p:nvSpPr>
        <p:spPr>
          <a:xfrm>
            <a:off x="599694" y="4932998"/>
            <a:ext cx="7524350"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指数の差は17ポイント、単価の差は約69倍です。</a:t>
            </a:r>
          </a:p>
        </p:txBody>
      </p:sp>
      <p:sp>
        <p:nvSpPr>
          <p:cNvPr id="35" name="Rectangle 35"/>
          <p:cNvSpPr/>
          <p:nvPr/>
        </p:nvSpPr>
        <p:spPr>
          <a:xfrm>
            <a:off x="609600" y="5391150"/>
            <a:ext cx="10972800" cy="723900"/>
          </a:xfrm>
          <a:prstGeom prst="roundRect">
            <a:avLst>
              <a:gd name="adj" fmla="val 7895"/>
            </a:avLst>
          </a:prstGeom>
          <a:solidFill>
            <a:srgbClr val="EEF6F7"/>
          </a:solidFill>
          <a:ln>
            <a:noFill/>
          </a:ln>
        </p:spPr>
      </p:sp>
      <p:sp>
        <p:nvSpPr>
          <p:cNvPr id="36" name="Rectangle 36"/>
          <p:cNvSpPr/>
          <p:nvPr/>
        </p:nvSpPr>
        <p:spPr>
          <a:xfrm>
            <a:off x="609600" y="5391150"/>
            <a:ext cx="47625" cy="723900"/>
          </a:xfrm>
          <a:prstGeom prst="rect">
            <a:avLst/>
          </a:prstGeom>
          <a:solidFill>
            <a:srgbClr val="264DBF"/>
          </a:solidFill>
          <a:ln>
            <a:noFill/>
          </a:ln>
        </p:spPr>
      </p:sp>
      <p:sp>
        <p:nvSpPr>
          <p:cNvPr id="37" name="TextBox 37"/>
          <p:cNvSpPr txBox="1"/>
          <p:nvPr/>
        </p:nvSpPr>
        <p:spPr>
          <a:xfrm>
            <a:off x="811530" y="5495925"/>
            <a:ext cx="3824716"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消費トークンでも約4.2倍の開き</a:t>
            </a:r>
          </a:p>
        </p:txBody>
      </p:sp>
      <p:sp>
        <p:nvSpPr>
          <p:cNvPr id="38" name="TextBox 38"/>
          <p:cNvSpPr txBox="1"/>
          <p:nvPr/>
        </p:nvSpPr>
        <p:spPr>
          <a:xfrm>
            <a:off x="811911" y="5770721"/>
            <a:ext cx="10325529"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平均出力トークンは Grok 4.5 が15,954、Claude Opus 4.8 (max) が67,020（xAI自社計測）。</a:t>
            </a:r>
          </a:p>
        </p:txBody>
      </p:sp>
      <p:sp>
        <p:nvSpPr>
          <p:cNvPr id="39" name="TextBox 39"/>
          <p:cNvSpPr txBox="1"/>
          <p:nvPr/>
        </p:nvSpPr>
        <p:spPr>
          <a:xfrm>
            <a:off x="602361" y="6208871"/>
            <a:ext cx="1058522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Artificial Analysis（2026年7月28日時点）／xAI「Grok 4.5」（2026年7月16日、自社計測）</a:t>
            </a:r>
          </a:p>
        </p:txBody>
      </p:sp>
      <p:sp>
        <p:nvSpPr>
          <p:cNvPr id="40" name="TextBox 40"/>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1" name="TextBox 41"/>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87</a:t>
            </a:r>
          </a:p>
        </p:txBody>
      </p:sp>
    </p:spTree>
  </p:cSld>
  <p:clrMapOvr>
    <a:masterClrMapping/>
  </p:clrMapOvr>
  <p:transition xmlns:p14="http://schemas.microsoft.com/office/powerpoint/2010/main" p14:dur="400">
    <p:fad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038475"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用途ごとの選び方</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6460950"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用途ごとに</a:t>
            </a:r>
            <a:r>
              <a:rPr lang="zh-CN" sz="2480" b="1" dirty="0">
                <a:solidFill>
                  <a:srgbClr val="264DBF"/>
                </a:solidFill>
                <a:latin typeface="Zen Kaku Gothic New"/>
                <a:ea typeface="Zen Kaku Gothic New"/>
                <a:cs typeface="Zen Kaku Gothic New"/>
              </a:rPr>
              <a:t>見る指標が違います</a:t>
            </a:r>
            <a:r>
              <a:rPr lang="zh-CN" sz="2480" b="1" dirty="0">
                <a:solidFill>
                  <a:srgbClr val="000000"/>
                </a:solidFill>
                <a:latin typeface="Zen Kaku Gothic New"/>
                <a:ea typeface="Zen Kaku Gothic New"/>
                <a:cs typeface="Zen Kaku Gothic New"/>
              </a:rPr>
              <a:t>。</a:t>
            </a:r>
          </a:p>
        </p:txBody>
      </p:sp>
      <p:sp>
        <p:nvSpPr>
          <p:cNvPr id="7" name="Rectangle 7"/>
          <p:cNvSpPr/>
          <p:nvPr/>
        </p:nvSpPr>
        <p:spPr>
          <a:xfrm>
            <a:off x="609600" y="2247900"/>
            <a:ext cx="4476750" cy="800100"/>
          </a:xfrm>
          <a:prstGeom prst="roundRect">
            <a:avLst>
              <a:gd name="adj" fmla="val 7143"/>
            </a:avLst>
          </a:prstGeom>
          <a:solidFill>
            <a:srgbClr val="F3F3F3"/>
          </a:solidFill>
          <a:ln>
            <a:noFill/>
          </a:ln>
        </p:spPr>
      </p:sp>
      <p:sp>
        <p:nvSpPr>
          <p:cNvPr id="8" name="Rectangle 8"/>
          <p:cNvSpPr/>
          <p:nvPr/>
        </p:nvSpPr>
        <p:spPr>
          <a:xfrm>
            <a:off x="609600" y="2247900"/>
            <a:ext cx="47625" cy="800100"/>
          </a:xfrm>
          <a:prstGeom prst="roundRect">
            <a:avLst>
              <a:gd name="adj" fmla="val 40000"/>
            </a:avLst>
          </a:prstGeom>
          <a:solidFill>
            <a:srgbClr val="999999"/>
          </a:solidFill>
          <a:ln>
            <a:noFill/>
          </a:ln>
        </p:spPr>
      </p:sp>
      <p:sp>
        <p:nvSpPr>
          <p:cNvPr id="9" name="TextBox 9"/>
          <p:cNvSpPr txBox="1"/>
          <p:nvPr/>
        </p:nvSpPr>
        <p:spPr>
          <a:xfrm>
            <a:off x="830580" y="2371725"/>
            <a:ext cx="235553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長時間の調査・分析</a:t>
            </a:r>
          </a:p>
        </p:txBody>
      </p:sp>
      <p:sp>
        <p:nvSpPr>
          <p:cNvPr id="10" name="TextBox 10"/>
          <p:cNvSpPr txBox="1"/>
          <p:nvPr/>
        </p:nvSpPr>
        <p:spPr>
          <a:xfrm>
            <a:off x="830961" y="2646521"/>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途中で止まらない持続力</a:t>
            </a:r>
          </a:p>
        </p:txBody>
      </p:sp>
      <p:sp>
        <p:nvSpPr>
          <p:cNvPr id="11" name="Polygon 11"/>
          <p:cNvSpPr/>
          <p:nvPr/>
        </p:nvSpPr>
        <p:spPr>
          <a:xfrm>
            <a:off x="5219700" y="2495550"/>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12" name="Rectangle 12"/>
          <p:cNvSpPr/>
          <p:nvPr/>
        </p:nvSpPr>
        <p:spPr>
          <a:xfrm>
            <a:off x="5810250" y="2247900"/>
            <a:ext cx="5772150" cy="800100"/>
          </a:xfrm>
          <a:prstGeom prst="roundRect">
            <a:avLst>
              <a:gd name="adj" fmla="val 7143"/>
            </a:avLst>
          </a:prstGeom>
          <a:solidFill>
            <a:srgbClr val="EEF6F7"/>
          </a:solidFill>
          <a:ln>
            <a:noFill/>
          </a:ln>
        </p:spPr>
      </p:sp>
      <p:sp>
        <p:nvSpPr>
          <p:cNvPr id="13" name="Rectangle 13"/>
          <p:cNvSpPr/>
          <p:nvPr/>
        </p:nvSpPr>
        <p:spPr>
          <a:xfrm>
            <a:off x="5810250" y="2247900"/>
            <a:ext cx="47625" cy="800100"/>
          </a:xfrm>
          <a:prstGeom prst="roundRect">
            <a:avLst>
              <a:gd name="adj" fmla="val 40000"/>
            </a:avLst>
          </a:prstGeom>
          <a:solidFill>
            <a:srgbClr val="47BCC6"/>
          </a:solidFill>
          <a:ln>
            <a:noFill/>
          </a:ln>
        </p:spPr>
      </p:sp>
      <p:sp>
        <p:nvSpPr>
          <p:cNvPr id="14" name="TextBox 14"/>
          <p:cNvSpPr txBox="1"/>
          <p:nvPr/>
        </p:nvSpPr>
        <p:spPr>
          <a:xfrm>
            <a:off x="6031230" y="2371725"/>
            <a:ext cx="261556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知能指数が最上位の帯</a:t>
            </a:r>
          </a:p>
        </p:txBody>
      </p:sp>
      <p:sp>
        <p:nvSpPr>
          <p:cNvPr id="15" name="TextBox 15"/>
          <p:cNvSpPr txBox="1"/>
          <p:nvPr/>
        </p:nvSpPr>
        <p:spPr>
          <a:xfrm>
            <a:off x="6031611" y="2646521"/>
            <a:ext cx="409649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Opus 5 61、Claude Fable 5 60</a:t>
            </a:r>
          </a:p>
        </p:txBody>
      </p:sp>
      <p:sp>
        <p:nvSpPr>
          <p:cNvPr id="16" name="Rectangle 16"/>
          <p:cNvSpPr/>
          <p:nvPr/>
        </p:nvSpPr>
        <p:spPr>
          <a:xfrm>
            <a:off x="609600" y="3200400"/>
            <a:ext cx="4476750" cy="800100"/>
          </a:xfrm>
          <a:prstGeom prst="roundRect">
            <a:avLst>
              <a:gd name="adj" fmla="val 7143"/>
            </a:avLst>
          </a:prstGeom>
          <a:solidFill>
            <a:srgbClr val="F3F3F3"/>
          </a:solidFill>
          <a:ln>
            <a:noFill/>
          </a:ln>
        </p:spPr>
      </p:sp>
      <p:sp>
        <p:nvSpPr>
          <p:cNvPr id="17" name="Rectangle 17"/>
          <p:cNvSpPr/>
          <p:nvPr/>
        </p:nvSpPr>
        <p:spPr>
          <a:xfrm>
            <a:off x="609600" y="3200400"/>
            <a:ext cx="47625" cy="800100"/>
          </a:xfrm>
          <a:prstGeom prst="roundRect">
            <a:avLst>
              <a:gd name="adj" fmla="val 40000"/>
            </a:avLst>
          </a:prstGeom>
          <a:solidFill>
            <a:srgbClr val="999999"/>
          </a:solidFill>
          <a:ln>
            <a:noFill/>
          </a:ln>
        </p:spPr>
      </p:sp>
      <p:sp>
        <p:nvSpPr>
          <p:cNvPr id="18" name="TextBox 18"/>
          <p:cNvSpPr txBox="1"/>
          <p:nvPr/>
        </p:nvSpPr>
        <p:spPr>
          <a:xfrm>
            <a:off x="830580" y="3324225"/>
            <a:ext cx="2355532"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実務のコーディング</a:t>
            </a:r>
          </a:p>
        </p:txBody>
      </p:sp>
      <p:sp>
        <p:nvSpPr>
          <p:cNvPr id="19" name="TextBox 19"/>
          <p:cNvSpPr txBox="1"/>
          <p:nvPr/>
        </p:nvSpPr>
        <p:spPr>
          <a:xfrm>
            <a:off x="830961" y="3599021"/>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既存コードへの改修が中心</a:t>
            </a:r>
          </a:p>
        </p:txBody>
      </p:sp>
      <p:sp>
        <p:nvSpPr>
          <p:cNvPr id="20" name="Polygon 20"/>
          <p:cNvSpPr/>
          <p:nvPr/>
        </p:nvSpPr>
        <p:spPr>
          <a:xfrm>
            <a:off x="5219700" y="3448050"/>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21" name="Rectangle 21"/>
          <p:cNvSpPr/>
          <p:nvPr/>
        </p:nvSpPr>
        <p:spPr>
          <a:xfrm>
            <a:off x="5810250" y="3200400"/>
            <a:ext cx="5772150" cy="800100"/>
          </a:xfrm>
          <a:prstGeom prst="roundRect">
            <a:avLst>
              <a:gd name="adj" fmla="val 7143"/>
            </a:avLst>
          </a:prstGeom>
          <a:solidFill>
            <a:srgbClr val="EEF6F7"/>
          </a:solidFill>
          <a:ln>
            <a:noFill/>
          </a:ln>
        </p:spPr>
      </p:sp>
      <p:sp>
        <p:nvSpPr>
          <p:cNvPr id="22" name="Rectangle 22"/>
          <p:cNvSpPr/>
          <p:nvPr/>
        </p:nvSpPr>
        <p:spPr>
          <a:xfrm>
            <a:off x="5810250" y="3200400"/>
            <a:ext cx="47625" cy="800100"/>
          </a:xfrm>
          <a:prstGeom prst="roundRect">
            <a:avLst>
              <a:gd name="adj" fmla="val 40000"/>
            </a:avLst>
          </a:prstGeom>
          <a:solidFill>
            <a:srgbClr val="47BCC6"/>
          </a:solidFill>
          <a:ln>
            <a:noFill/>
          </a:ln>
        </p:spPr>
      </p:sp>
      <p:sp>
        <p:nvSpPr>
          <p:cNvPr id="23" name="TextBox 23"/>
          <p:cNvSpPr txBox="1"/>
          <p:nvPr/>
        </p:nvSpPr>
        <p:spPr>
          <a:xfrm>
            <a:off x="6031230" y="3324225"/>
            <a:ext cx="281413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SWE-Bench Pro の上位</a:t>
            </a:r>
          </a:p>
        </p:txBody>
      </p:sp>
      <p:sp>
        <p:nvSpPr>
          <p:cNvPr id="24" name="TextBox 24"/>
          <p:cNvSpPr txBox="1"/>
          <p:nvPr/>
        </p:nvSpPr>
        <p:spPr>
          <a:xfrm>
            <a:off x="6031611" y="3599021"/>
            <a:ext cx="417562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Mythos 5 80.3%、Fable 5 80%</a:t>
            </a:r>
          </a:p>
        </p:txBody>
      </p:sp>
      <p:sp>
        <p:nvSpPr>
          <p:cNvPr id="25" name="Rectangle 25"/>
          <p:cNvSpPr/>
          <p:nvPr/>
        </p:nvSpPr>
        <p:spPr>
          <a:xfrm>
            <a:off x="609600" y="4152900"/>
            <a:ext cx="4476750" cy="800100"/>
          </a:xfrm>
          <a:prstGeom prst="roundRect">
            <a:avLst>
              <a:gd name="adj" fmla="val 7143"/>
            </a:avLst>
          </a:prstGeom>
          <a:solidFill>
            <a:srgbClr val="F3F3F3"/>
          </a:solidFill>
          <a:ln>
            <a:noFill/>
          </a:ln>
        </p:spPr>
      </p:sp>
      <p:sp>
        <p:nvSpPr>
          <p:cNvPr id="26" name="Rectangle 26"/>
          <p:cNvSpPr/>
          <p:nvPr/>
        </p:nvSpPr>
        <p:spPr>
          <a:xfrm>
            <a:off x="609600" y="4152900"/>
            <a:ext cx="47625" cy="800100"/>
          </a:xfrm>
          <a:prstGeom prst="roundRect">
            <a:avLst>
              <a:gd name="adj" fmla="val 40000"/>
            </a:avLst>
          </a:prstGeom>
          <a:solidFill>
            <a:srgbClr val="999999"/>
          </a:solidFill>
          <a:ln>
            <a:noFill/>
          </a:ln>
        </p:spPr>
      </p:sp>
      <p:sp>
        <p:nvSpPr>
          <p:cNvPr id="27" name="TextBox 27"/>
          <p:cNvSpPr txBox="1"/>
          <p:nvPr/>
        </p:nvSpPr>
        <p:spPr>
          <a:xfrm>
            <a:off x="830580" y="4276725"/>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大量処理でコストが効く</a:t>
            </a:r>
          </a:p>
        </p:txBody>
      </p:sp>
      <p:sp>
        <p:nvSpPr>
          <p:cNvPr id="28" name="TextBox 28"/>
          <p:cNvSpPr txBox="1"/>
          <p:nvPr/>
        </p:nvSpPr>
        <p:spPr>
          <a:xfrm>
            <a:off x="830961" y="4551521"/>
            <a:ext cx="260242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単価が数十倍変わる領域</a:t>
            </a:r>
          </a:p>
        </p:txBody>
      </p:sp>
      <p:sp>
        <p:nvSpPr>
          <p:cNvPr id="29" name="Polygon 29"/>
          <p:cNvSpPr/>
          <p:nvPr/>
        </p:nvSpPr>
        <p:spPr>
          <a:xfrm>
            <a:off x="5219700" y="4400550"/>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30" name="Rectangle 30"/>
          <p:cNvSpPr/>
          <p:nvPr/>
        </p:nvSpPr>
        <p:spPr>
          <a:xfrm>
            <a:off x="5810250" y="4152900"/>
            <a:ext cx="5772150" cy="800100"/>
          </a:xfrm>
          <a:prstGeom prst="roundRect">
            <a:avLst>
              <a:gd name="adj" fmla="val 7143"/>
            </a:avLst>
          </a:prstGeom>
          <a:solidFill>
            <a:srgbClr val="EEF6F7"/>
          </a:solidFill>
          <a:ln>
            <a:noFill/>
          </a:ln>
        </p:spPr>
      </p:sp>
      <p:sp>
        <p:nvSpPr>
          <p:cNvPr id="31" name="Rectangle 31"/>
          <p:cNvSpPr/>
          <p:nvPr/>
        </p:nvSpPr>
        <p:spPr>
          <a:xfrm>
            <a:off x="5810250" y="4152900"/>
            <a:ext cx="47625" cy="800100"/>
          </a:xfrm>
          <a:prstGeom prst="roundRect">
            <a:avLst>
              <a:gd name="adj" fmla="val 40000"/>
            </a:avLst>
          </a:prstGeom>
          <a:solidFill>
            <a:srgbClr val="47BCC6"/>
          </a:solidFill>
          <a:ln>
            <a:noFill/>
          </a:ln>
        </p:spPr>
      </p:sp>
      <p:sp>
        <p:nvSpPr>
          <p:cNvPr id="32" name="TextBox 32"/>
          <p:cNvSpPr txBox="1"/>
          <p:nvPr/>
        </p:nvSpPr>
        <p:spPr>
          <a:xfrm>
            <a:off x="6031230" y="4276725"/>
            <a:ext cx="2550557"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1タスク$0.5以下の帯</a:t>
            </a:r>
          </a:p>
        </p:txBody>
      </p:sp>
      <p:sp>
        <p:nvSpPr>
          <p:cNvPr id="33" name="TextBox 33"/>
          <p:cNvSpPr txBox="1"/>
          <p:nvPr/>
        </p:nvSpPr>
        <p:spPr>
          <a:xfrm>
            <a:off x="6031611" y="4551521"/>
            <a:ext cx="440051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DeepSeek V4 Pro $0.04、Kimi K3 $0.72</a:t>
            </a:r>
          </a:p>
        </p:txBody>
      </p:sp>
      <p:sp>
        <p:nvSpPr>
          <p:cNvPr id="34" name="Rectangle 34"/>
          <p:cNvSpPr/>
          <p:nvPr/>
        </p:nvSpPr>
        <p:spPr>
          <a:xfrm>
            <a:off x="609600" y="5105400"/>
            <a:ext cx="4476750" cy="800100"/>
          </a:xfrm>
          <a:prstGeom prst="roundRect">
            <a:avLst>
              <a:gd name="adj" fmla="val 7143"/>
            </a:avLst>
          </a:prstGeom>
          <a:solidFill>
            <a:srgbClr val="F3F3F3"/>
          </a:solidFill>
          <a:ln>
            <a:noFill/>
          </a:ln>
        </p:spPr>
      </p:sp>
      <p:sp>
        <p:nvSpPr>
          <p:cNvPr id="35" name="Rectangle 35"/>
          <p:cNvSpPr/>
          <p:nvPr/>
        </p:nvSpPr>
        <p:spPr>
          <a:xfrm>
            <a:off x="609600" y="5105400"/>
            <a:ext cx="47625" cy="800100"/>
          </a:xfrm>
          <a:prstGeom prst="roundRect">
            <a:avLst>
              <a:gd name="adj" fmla="val 40000"/>
            </a:avLst>
          </a:prstGeom>
          <a:solidFill>
            <a:srgbClr val="999999"/>
          </a:solidFill>
          <a:ln>
            <a:noFill/>
          </a:ln>
        </p:spPr>
      </p:sp>
      <p:sp>
        <p:nvSpPr>
          <p:cNvPr id="36" name="TextBox 36"/>
          <p:cNvSpPr txBox="1"/>
          <p:nvPr/>
        </p:nvSpPr>
        <p:spPr>
          <a:xfrm>
            <a:off x="830580" y="5229225"/>
            <a:ext cx="183546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自社環境に置く</a:t>
            </a:r>
          </a:p>
        </p:txBody>
      </p:sp>
      <p:sp>
        <p:nvSpPr>
          <p:cNvPr id="37" name="TextBox 37"/>
          <p:cNvSpPr txBox="1"/>
          <p:nvPr/>
        </p:nvSpPr>
        <p:spPr>
          <a:xfrm>
            <a:off x="830961" y="5504021"/>
            <a:ext cx="236715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重みを手元に置きたい</a:t>
            </a:r>
          </a:p>
        </p:txBody>
      </p:sp>
      <p:sp>
        <p:nvSpPr>
          <p:cNvPr id="38" name="Polygon 38"/>
          <p:cNvSpPr/>
          <p:nvPr/>
        </p:nvSpPr>
        <p:spPr>
          <a:xfrm>
            <a:off x="5219700" y="5353050"/>
            <a:ext cx="457200" cy="304800"/>
          </a:xfrm>
          <a:custGeom>
            <a:avLst/>
            <a:gdLst/>
            <a:ahLst/>
            <a:cxnLst/>
            <a:rect l="l" t="t" r="r" b="b"/>
            <a:pathLst>
              <a:path w="457200" h="304800">
                <a:moveTo>
                  <a:pt x="0" y="95250"/>
                </a:moveTo>
                <a:lnTo>
                  <a:pt x="247650" y="95250"/>
                </a:lnTo>
                <a:lnTo>
                  <a:pt x="247650" y="0"/>
                </a:lnTo>
                <a:lnTo>
                  <a:pt x="457200" y="152400"/>
                </a:lnTo>
                <a:lnTo>
                  <a:pt x="247650" y="304800"/>
                </a:lnTo>
                <a:lnTo>
                  <a:pt x="247650" y="209550"/>
                </a:lnTo>
                <a:lnTo>
                  <a:pt x="0" y="209550"/>
                </a:lnTo>
                <a:close/>
              </a:path>
            </a:pathLst>
          </a:custGeom>
          <a:solidFill>
            <a:srgbClr val="47BCC6"/>
          </a:solidFill>
          <a:ln>
            <a:noFill/>
          </a:ln>
        </p:spPr>
      </p:sp>
      <p:sp>
        <p:nvSpPr>
          <p:cNvPr id="39" name="Rectangle 39"/>
          <p:cNvSpPr/>
          <p:nvPr/>
        </p:nvSpPr>
        <p:spPr>
          <a:xfrm>
            <a:off x="5810250" y="5105400"/>
            <a:ext cx="5772150" cy="800100"/>
          </a:xfrm>
          <a:prstGeom prst="roundRect">
            <a:avLst>
              <a:gd name="adj" fmla="val 7143"/>
            </a:avLst>
          </a:prstGeom>
          <a:solidFill>
            <a:srgbClr val="EEF6F7"/>
          </a:solidFill>
          <a:ln>
            <a:noFill/>
          </a:ln>
        </p:spPr>
      </p:sp>
      <p:sp>
        <p:nvSpPr>
          <p:cNvPr id="40" name="Rectangle 40"/>
          <p:cNvSpPr/>
          <p:nvPr/>
        </p:nvSpPr>
        <p:spPr>
          <a:xfrm>
            <a:off x="5810250" y="5105400"/>
            <a:ext cx="47625" cy="800100"/>
          </a:xfrm>
          <a:prstGeom prst="roundRect">
            <a:avLst>
              <a:gd name="adj" fmla="val 40000"/>
            </a:avLst>
          </a:prstGeom>
          <a:solidFill>
            <a:srgbClr val="47BCC6"/>
          </a:solidFill>
          <a:ln>
            <a:noFill/>
          </a:ln>
        </p:spPr>
      </p:sp>
      <p:sp>
        <p:nvSpPr>
          <p:cNvPr id="41" name="TextBox 41"/>
          <p:cNvSpPr txBox="1"/>
          <p:nvPr/>
        </p:nvSpPr>
        <p:spPr>
          <a:xfrm>
            <a:off x="6031230" y="5229225"/>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オープンウェイトの上位</a:t>
            </a:r>
          </a:p>
        </p:txBody>
      </p:sp>
      <p:sp>
        <p:nvSpPr>
          <p:cNvPr id="42" name="TextBox 42"/>
          <p:cNvSpPr txBox="1"/>
          <p:nvPr/>
        </p:nvSpPr>
        <p:spPr>
          <a:xfrm>
            <a:off x="6031611" y="5504021"/>
            <a:ext cx="250017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Kimi K3 が指数57で4位</a:t>
            </a:r>
          </a:p>
        </p:txBody>
      </p:sp>
      <p:sp>
        <p:nvSpPr>
          <p:cNvPr id="43" name="TextBox 43"/>
          <p:cNvSpPr txBox="1"/>
          <p:nvPr/>
        </p:nvSpPr>
        <p:spPr>
          <a:xfrm>
            <a:off x="602361" y="6170771"/>
            <a:ext cx="13113750"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特定モデルの推奨ではありません。指数と単価は2026年7月28日時点のArtificial Analysis、解決率はOpenAI掲載値です。</a:t>
            </a:r>
          </a:p>
        </p:txBody>
      </p:sp>
      <p:sp>
        <p:nvSpPr>
          <p:cNvPr id="44" name="TextBox 4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5" name="TextBox 4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88</a:t>
            </a:r>
          </a:p>
        </p:txBody>
      </p:sp>
    </p:spTree>
  </p:cSld>
  <p:clrMapOvr>
    <a:masterClrMapping/>
  </p:clrMapOvr>
  <p:transition xmlns:p14="http://schemas.microsoft.com/office/powerpoint/2010/main" p14:dur="400">
    <p:fade/>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04</a:t>
            </a:r>
          </a:p>
        </p:txBody>
      </p:sp>
      <p:sp>
        <p:nvSpPr>
          <p:cNvPr id="5" name="TextBox 5"/>
          <p:cNvSpPr txBox="1"/>
          <p:nvPr/>
        </p:nvSpPr>
        <p:spPr>
          <a:xfrm>
            <a:off x="1125474" y="3818572"/>
            <a:ext cx="6613874"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ベンチマークの世代交代</a:t>
            </a:r>
          </a:p>
        </p:txBody>
      </p:sp>
      <p:sp>
        <p:nvSpPr>
          <p:cNvPr id="6" name="Rectangle 6"/>
          <p:cNvSpPr/>
          <p:nvPr/>
        </p:nvSpPr>
        <p:spPr>
          <a:xfrm>
            <a:off x="1162050" y="4438650"/>
            <a:ext cx="3429000" cy="28575"/>
          </a:xfrm>
          <a:prstGeom prst="rect">
            <a:avLst/>
          </a:prstGeom>
          <a:solidFill>
            <a:srgbClr val="47BCC6"/>
          </a:solidFill>
          <a:ln>
            <a:noFill/>
          </a:ln>
        </p:spPr>
      </p:sp>
      <p:sp>
        <p:nvSpPr>
          <p:cNvPr id="7" name="TextBox 7"/>
          <p:cNvSpPr txBox="1"/>
          <p:nvPr/>
        </p:nvSpPr>
        <p:spPr>
          <a:xfrm>
            <a:off x="1154049" y="4687729"/>
            <a:ext cx="8337042"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試験の正答率では差が出なくなり、比較の軸が費用と時間に移りました</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Tree>
  </p:cSld>
  <p:clrMapOvr>
    <a:masterClrMapping/>
  </p:clrMapOvr>
  <p:transition xmlns:p14="http://schemas.microsoft.com/office/powerpoint/2010/main" p14:dur="400">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従来ベンチマークの飽和</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12935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9割前後で頭打ちになった試験では</a:t>
            </a:r>
            <a:r>
              <a:rPr lang="zh-CN" sz="2480" b="1" dirty="0">
                <a:solidFill>
                  <a:srgbClr val="264DBF"/>
                </a:solidFill>
                <a:latin typeface="Zen Kaku Gothic New"/>
                <a:ea typeface="Zen Kaku Gothic New"/>
                <a:cs typeface="Zen Kaku Gothic New"/>
              </a:rPr>
              <a:t>差が見えません</a:t>
            </a:r>
            <a:r>
              <a:rPr lang="zh-CN" sz="2480" b="1" dirty="0">
                <a:solidFill>
                  <a:srgbClr val="000000"/>
                </a:solidFill>
                <a:latin typeface="Zen Kaku Gothic New"/>
                <a:ea typeface="Zen Kaku Gothic New"/>
                <a:cs typeface="Zen Kaku Gothic New"/>
              </a:rPr>
              <a:t>。</a:t>
            </a:r>
          </a:p>
        </p:txBody>
      </p:sp>
      <p:sp>
        <p:nvSpPr>
          <p:cNvPr id="7" name="Rectangle 7"/>
          <p:cNvSpPr/>
          <p:nvPr/>
        </p:nvSpPr>
        <p:spPr>
          <a:xfrm>
            <a:off x="666750" y="2305050"/>
            <a:ext cx="6400800" cy="3810000"/>
          </a:xfrm>
          <a:prstGeom prst="roundRect">
            <a:avLst>
              <a:gd name="adj" fmla="val 2500"/>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247900"/>
            <a:ext cx="6400800" cy="3810000"/>
          </a:xfrm>
          <a:prstGeom prst="rect">
            <a:avLst/>
          </a:prstGeom>
        </p:spPr>
      </p:pic>
      <p:sp>
        <p:nvSpPr>
          <p:cNvPr id="9" name="Rectangle 9"/>
          <p:cNvSpPr/>
          <p:nvPr/>
        </p:nvSpPr>
        <p:spPr>
          <a:xfrm>
            <a:off x="609600" y="2247900"/>
            <a:ext cx="6400800" cy="3810000"/>
          </a:xfrm>
          <a:prstGeom prst="roundRect">
            <a:avLst>
              <a:gd name="adj" fmla="val 2500"/>
            </a:avLst>
          </a:prstGeom>
          <a:noFill/>
          <a:ln w="14288">
            <a:solidFill>
              <a:srgbClr val="E3E7EA"/>
            </a:solidFill>
          </a:ln>
        </p:spPr>
      </p:sp>
      <p:sp>
        <p:nvSpPr>
          <p:cNvPr id="10" name="TextBox 10"/>
          <p:cNvSpPr txBox="1"/>
          <p:nvPr/>
        </p:nvSpPr>
        <p:spPr>
          <a:xfrm>
            <a:off x="602361" y="6208871"/>
            <a:ext cx="5850922"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Epoch AI「MMLU」（2026年7月28日アクセス）</a:t>
            </a:r>
          </a:p>
        </p:txBody>
      </p:sp>
      <p:sp>
        <p:nvSpPr>
          <p:cNvPr id="11" name="TextBox 11"/>
          <p:cNvSpPr txBox="1"/>
          <p:nvPr/>
        </p:nvSpPr>
        <p:spPr>
          <a:xfrm>
            <a:off x="7306818" y="2431732"/>
            <a:ext cx="3636216" cy="322707"/>
          </a:xfrm>
          <a:prstGeom prst="rect">
            <a:avLst/>
          </a:prstGeom>
          <a:noFill/>
          <a:ln>
            <a:noFill/>
          </a:ln>
        </p:spPr>
        <p:txBody>
          <a:bodyPr wrap="none" lIns="0" tIns="0" rIns="0" bIns="0" anchor="t" anchorCtr="0">
            <a:spAutoFit/>
          </a:bodyPr>
          <a:lstStyle/>
          <a:p>
            <a:pPr algn="l"/>
            <a:r>
              <a:rPr lang="zh-CN" sz="1650" b="1" dirty="0">
                <a:solidFill>
                  <a:srgbClr val="264DBF"/>
                </a:solidFill>
                <a:latin typeface="Zen Kaku Gothic New"/>
                <a:ea typeface="Zen Kaku Gothic New"/>
                <a:cs typeface="Zen Kaku Gothic New"/>
              </a:rPr>
              <a:t>MMLU 最高88%で更新停止</a:t>
            </a:r>
          </a:p>
        </p:txBody>
      </p:sp>
      <p:sp>
        <p:nvSpPr>
          <p:cNvPr id="12" name="TextBox 12"/>
          <p:cNvSpPr txBox="1"/>
          <p:nvPr/>
        </p:nvSpPr>
        <p:spPr>
          <a:xfrm>
            <a:off x="7307961" y="2817971"/>
            <a:ext cx="4108132" cy="8121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評価済みは249モデル、リリース日の</a:t>
            </a:r>
          </a:p>
          <a:p>
            <a:pPr algn="l">
              <a:lnSpc>
                <a:spcPts val="2100"/>
              </a:lnSpc>
            </a:pPr>
            <a:r>
              <a:rPr lang="zh-CN" sz="1420" dirty="0">
                <a:solidFill>
                  <a:srgbClr val="484848"/>
                </a:solidFill>
                <a:latin typeface="Zen Kaku Gothic New"/>
                <a:ea typeface="Zen Kaku Gothic New"/>
                <a:cs typeface="Zen Kaku Gothic New"/>
              </a:rPr>
              <a:t>軸は2025年で止まり、2026年のモデル</a:t>
            </a:r>
          </a:p>
          <a:p>
            <a:pPr algn="l">
              <a:lnSpc>
                <a:spcPts val="2100"/>
              </a:lnSpc>
            </a:pPr>
            <a:r>
              <a:rPr lang="zh-CN" sz="1420" dirty="0">
                <a:solidFill>
                  <a:srgbClr val="484848"/>
                </a:solidFill>
                <a:latin typeface="Zen Kaku Gothic New"/>
                <a:ea typeface="Zen Kaku Gothic New"/>
                <a:cs typeface="Zen Kaku Gothic New"/>
              </a:rPr>
              <a:t>は登録されていません。</a:t>
            </a:r>
          </a:p>
        </p:txBody>
      </p:sp>
      <p:sp>
        <p:nvSpPr>
          <p:cNvPr id="13" name="TextBox 13"/>
          <p:cNvSpPr txBox="1"/>
          <p:nvPr/>
        </p:nvSpPr>
        <p:spPr>
          <a:xfrm>
            <a:off x="7306818" y="3917632"/>
            <a:ext cx="2917927"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GPQA Diamond も同じ</a:t>
            </a:r>
          </a:p>
        </p:txBody>
      </p:sp>
      <p:sp>
        <p:nvSpPr>
          <p:cNvPr id="14" name="TextBox 14"/>
          <p:cNvSpPr txBox="1"/>
          <p:nvPr/>
        </p:nvSpPr>
        <p:spPr>
          <a:xfrm>
            <a:off x="7307961" y="4303871"/>
            <a:ext cx="4014026"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上位8モデルが91〜95%に密集し、</a:t>
            </a:r>
          </a:p>
          <a:p>
            <a:pPr algn="l">
              <a:lnSpc>
                <a:spcPts val="2100"/>
              </a:lnSpc>
            </a:pPr>
            <a:r>
              <a:rPr lang="zh-CN" sz="1420" dirty="0">
                <a:solidFill>
                  <a:srgbClr val="484848"/>
                </a:solidFill>
                <a:latin typeface="Zen Kaku Gothic New"/>
                <a:ea typeface="Zen Kaku Gothic New"/>
                <a:cs typeface="Zen Kaku Gothic New"/>
              </a:rPr>
              <a:t>モデル選定の判断材料になりません。</a:t>
            </a:r>
          </a:p>
        </p:txBody>
      </p:sp>
      <p:sp>
        <p:nvSpPr>
          <p:cNvPr id="15" name="TextBox 1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6" name="TextBox 1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90</a:t>
            </a:r>
          </a:p>
        </p:txBody>
      </p:sp>
    </p:spTree>
  </p:cSld>
  <p:clrMapOvr>
    <a:masterClrMapping/>
  </p:clrMapOvr>
  <p:transition xmlns:p14="http://schemas.microsoft.com/office/powerpoint/2010/main" p14:dur="400">
    <p:fad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169616"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現行世代のベンチマーク</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46432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測るものが正答率から</a:t>
            </a:r>
            <a:r>
              <a:rPr lang="zh-CN" sz="2480" b="1" dirty="0">
                <a:solidFill>
                  <a:srgbClr val="264DBF"/>
                </a:solidFill>
                <a:latin typeface="Zen Kaku Gothic New"/>
                <a:ea typeface="Zen Kaku Gothic New"/>
                <a:cs typeface="Zen Kaku Gothic New"/>
              </a:rPr>
              <a:t>仕事の成果</a:t>
            </a:r>
            <a:r>
              <a:rPr lang="zh-CN" sz="2480" b="1" dirty="0">
                <a:solidFill>
                  <a:srgbClr val="000000"/>
                </a:solidFill>
                <a:latin typeface="Zen Kaku Gothic New"/>
                <a:ea typeface="Zen Kaku Gothic New"/>
                <a:cs typeface="Zen Kaku Gothic New"/>
              </a:rPr>
              <a:t>へ移りました。</a:t>
            </a:r>
          </a:p>
        </p:txBody>
      </p:sp>
      <p:sp>
        <p:nvSpPr>
          <p:cNvPr id="7" name="Rectangle 7"/>
          <p:cNvSpPr/>
          <p:nvPr/>
        </p:nvSpPr>
        <p:spPr>
          <a:xfrm>
            <a:off x="609600" y="2247900"/>
            <a:ext cx="10972800" cy="419100"/>
          </a:xfrm>
          <a:prstGeom prst="rect">
            <a:avLst/>
          </a:prstGeom>
          <a:solidFill>
            <a:srgbClr val="0B2E33"/>
          </a:solidFill>
          <a:ln>
            <a:noFill/>
          </a:ln>
        </p:spPr>
      </p:sp>
      <p:sp>
        <p:nvSpPr>
          <p:cNvPr id="8" name="TextBox 8"/>
          <p:cNvSpPr txBox="1"/>
          <p:nvPr/>
        </p:nvSpPr>
        <p:spPr>
          <a:xfrm>
            <a:off x="773811" y="2370296"/>
            <a:ext cx="149666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ベンチマーク</a:t>
            </a:r>
          </a:p>
        </p:txBody>
      </p:sp>
      <p:sp>
        <p:nvSpPr>
          <p:cNvPr id="9" name="TextBox 9"/>
          <p:cNvSpPr txBox="1"/>
          <p:nvPr/>
        </p:nvSpPr>
        <p:spPr>
          <a:xfrm>
            <a:off x="3631311" y="23702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何を測るか</a:t>
            </a:r>
          </a:p>
        </p:txBody>
      </p:sp>
      <p:sp>
        <p:nvSpPr>
          <p:cNvPr id="10" name="TextBox 10"/>
          <p:cNvSpPr txBox="1"/>
          <p:nvPr/>
        </p:nvSpPr>
        <p:spPr>
          <a:xfrm>
            <a:off x="7441311" y="2370296"/>
            <a:ext cx="3411153"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最高スコア（2026年7月時点）</a:t>
            </a:r>
          </a:p>
        </p:txBody>
      </p:sp>
      <p:sp>
        <p:nvSpPr>
          <p:cNvPr id="11" name="Rectangle 11"/>
          <p:cNvSpPr/>
          <p:nvPr/>
        </p:nvSpPr>
        <p:spPr>
          <a:xfrm>
            <a:off x="609600" y="2667000"/>
            <a:ext cx="10972800" cy="476250"/>
          </a:xfrm>
          <a:prstGeom prst="rect">
            <a:avLst/>
          </a:prstGeom>
          <a:solidFill>
            <a:srgbClr val="FFFFFF"/>
          </a:solidFill>
          <a:ln>
            <a:noFill/>
          </a:ln>
        </p:spPr>
      </p:sp>
      <p:sp>
        <p:nvSpPr>
          <p:cNvPr id="12" name="TextBox 12"/>
          <p:cNvSpPr txBox="1"/>
          <p:nvPr/>
        </p:nvSpPr>
        <p:spPr>
          <a:xfrm>
            <a:off x="773811" y="2808446"/>
            <a:ext cx="1264834"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ARC-AGI-2</a:t>
            </a:r>
          </a:p>
        </p:txBody>
      </p:sp>
      <p:sp>
        <p:nvSpPr>
          <p:cNvPr id="13" name="TextBox 13"/>
          <p:cNvSpPr txBox="1"/>
          <p:nvPr/>
        </p:nvSpPr>
        <p:spPr>
          <a:xfrm>
            <a:off x="3631311" y="2808446"/>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見たことのない規則の発見</a:t>
            </a:r>
          </a:p>
        </p:txBody>
      </p:sp>
      <p:sp>
        <p:nvSpPr>
          <p:cNvPr id="14" name="TextBox 14"/>
          <p:cNvSpPr txBox="1"/>
          <p:nvPr/>
        </p:nvSpPr>
        <p:spPr>
          <a:xfrm>
            <a:off x="7441311" y="2808446"/>
            <a:ext cx="3117797"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92.5%（GPT-5.6 Sol Max）</a:t>
            </a:r>
          </a:p>
        </p:txBody>
      </p:sp>
      <p:sp>
        <p:nvSpPr>
          <p:cNvPr id="15" name="Rectangle 15"/>
          <p:cNvSpPr/>
          <p:nvPr/>
        </p:nvSpPr>
        <p:spPr>
          <a:xfrm>
            <a:off x="609600" y="3143250"/>
            <a:ext cx="10972800" cy="476250"/>
          </a:xfrm>
          <a:prstGeom prst="rect">
            <a:avLst/>
          </a:prstGeom>
          <a:solidFill>
            <a:srgbClr val="F7F9FA"/>
          </a:solidFill>
          <a:ln>
            <a:noFill/>
          </a:ln>
        </p:spPr>
      </p:sp>
      <p:sp>
        <p:nvSpPr>
          <p:cNvPr id="16" name="TextBox 16"/>
          <p:cNvSpPr txBox="1"/>
          <p:nvPr/>
        </p:nvSpPr>
        <p:spPr>
          <a:xfrm>
            <a:off x="773811" y="3284696"/>
            <a:ext cx="1264834"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ARC-AGI-3</a:t>
            </a:r>
          </a:p>
        </p:txBody>
      </p:sp>
      <p:sp>
        <p:nvSpPr>
          <p:cNvPr id="17" name="TextBox 17"/>
          <p:cNvSpPr txBox="1"/>
          <p:nvPr/>
        </p:nvSpPr>
        <p:spPr>
          <a:xfrm>
            <a:off x="3631311" y="3284696"/>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ルール非開示の環境を探索</a:t>
            </a:r>
          </a:p>
        </p:txBody>
      </p:sp>
      <p:sp>
        <p:nvSpPr>
          <p:cNvPr id="18" name="TextBox 18"/>
          <p:cNvSpPr txBox="1"/>
          <p:nvPr/>
        </p:nvSpPr>
        <p:spPr>
          <a:xfrm>
            <a:off x="7441311" y="3284696"/>
            <a:ext cx="331468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30.2%（Claude Opus 5 High）</a:t>
            </a:r>
          </a:p>
        </p:txBody>
      </p:sp>
      <p:sp>
        <p:nvSpPr>
          <p:cNvPr id="19" name="Rectangle 19"/>
          <p:cNvSpPr/>
          <p:nvPr/>
        </p:nvSpPr>
        <p:spPr>
          <a:xfrm>
            <a:off x="609600" y="3619500"/>
            <a:ext cx="10972800" cy="476250"/>
          </a:xfrm>
          <a:prstGeom prst="rect">
            <a:avLst/>
          </a:prstGeom>
          <a:solidFill>
            <a:srgbClr val="FFFFFF"/>
          </a:solidFill>
          <a:ln>
            <a:noFill/>
          </a:ln>
        </p:spPr>
      </p:sp>
      <p:sp>
        <p:nvSpPr>
          <p:cNvPr id="20" name="TextBox 20"/>
          <p:cNvSpPr txBox="1"/>
          <p:nvPr/>
        </p:nvSpPr>
        <p:spPr>
          <a:xfrm>
            <a:off x="773811" y="3760946"/>
            <a:ext cx="2368635"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SWE-bench Verified</a:t>
            </a:r>
          </a:p>
        </p:txBody>
      </p:sp>
      <p:sp>
        <p:nvSpPr>
          <p:cNvPr id="21" name="TextBox 21"/>
          <p:cNvSpPr txBox="1"/>
          <p:nvPr/>
        </p:nvSpPr>
        <p:spPr>
          <a:xfrm>
            <a:off x="3631311" y="3760946"/>
            <a:ext cx="283768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既存リポジトリのバグ修正</a:t>
            </a:r>
          </a:p>
        </p:txBody>
      </p:sp>
      <p:sp>
        <p:nvSpPr>
          <p:cNvPr id="22" name="TextBox 22"/>
          <p:cNvSpPr txBox="1"/>
          <p:nvPr/>
        </p:nvSpPr>
        <p:spPr>
          <a:xfrm>
            <a:off x="7441311" y="3760946"/>
            <a:ext cx="319058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76.80%（同一ハーネス集計）</a:t>
            </a:r>
          </a:p>
        </p:txBody>
      </p:sp>
      <p:sp>
        <p:nvSpPr>
          <p:cNvPr id="23" name="Rectangle 23"/>
          <p:cNvSpPr/>
          <p:nvPr/>
        </p:nvSpPr>
        <p:spPr>
          <a:xfrm>
            <a:off x="609600" y="4095750"/>
            <a:ext cx="10972800" cy="476250"/>
          </a:xfrm>
          <a:prstGeom prst="rect">
            <a:avLst/>
          </a:prstGeom>
          <a:solidFill>
            <a:srgbClr val="F7F9FA"/>
          </a:solidFill>
          <a:ln>
            <a:noFill/>
          </a:ln>
        </p:spPr>
      </p:sp>
      <p:sp>
        <p:nvSpPr>
          <p:cNvPr id="24" name="TextBox 24"/>
          <p:cNvSpPr txBox="1"/>
          <p:nvPr/>
        </p:nvSpPr>
        <p:spPr>
          <a:xfrm>
            <a:off x="773811" y="4237196"/>
            <a:ext cx="1817458"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SWE-bench Pro</a:t>
            </a:r>
          </a:p>
        </p:txBody>
      </p:sp>
      <p:sp>
        <p:nvSpPr>
          <p:cNvPr id="25" name="TextBox 25"/>
          <p:cNvSpPr txBox="1"/>
          <p:nvPr/>
        </p:nvSpPr>
        <p:spPr>
          <a:xfrm>
            <a:off x="3631311" y="4237196"/>
            <a:ext cx="3143536"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公開731問・平均107行の改修</a:t>
            </a:r>
          </a:p>
        </p:txBody>
      </p:sp>
      <p:sp>
        <p:nvSpPr>
          <p:cNvPr id="26" name="TextBox 26"/>
          <p:cNvSpPr txBox="1"/>
          <p:nvPr/>
        </p:nvSpPr>
        <p:spPr>
          <a:xfrm>
            <a:off x="7441311" y="4237196"/>
            <a:ext cx="296969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61.5%（Muse Spark 1.1）</a:t>
            </a:r>
          </a:p>
        </p:txBody>
      </p:sp>
      <p:sp>
        <p:nvSpPr>
          <p:cNvPr id="27" name="Rectangle 27"/>
          <p:cNvSpPr/>
          <p:nvPr/>
        </p:nvSpPr>
        <p:spPr>
          <a:xfrm>
            <a:off x="609600" y="4572000"/>
            <a:ext cx="10972800" cy="476250"/>
          </a:xfrm>
          <a:prstGeom prst="rect">
            <a:avLst/>
          </a:prstGeom>
          <a:solidFill>
            <a:srgbClr val="FFFFFF"/>
          </a:solidFill>
          <a:ln>
            <a:noFill/>
          </a:ln>
        </p:spPr>
      </p:sp>
      <p:sp>
        <p:nvSpPr>
          <p:cNvPr id="28" name="TextBox 28"/>
          <p:cNvSpPr txBox="1"/>
          <p:nvPr/>
        </p:nvSpPr>
        <p:spPr>
          <a:xfrm>
            <a:off x="773811" y="4713446"/>
            <a:ext cx="1585763"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GDPval-AA v2</a:t>
            </a:r>
          </a:p>
        </p:txBody>
      </p:sp>
      <p:sp>
        <p:nvSpPr>
          <p:cNvPr id="29" name="TextBox 29"/>
          <p:cNvSpPr txBox="1"/>
          <p:nvPr/>
        </p:nvSpPr>
        <p:spPr>
          <a:xfrm>
            <a:off x="3631311" y="4713446"/>
            <a:ext cx="286121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44職種の実務成果物を比較</a:t>
            </a:r>
          </a:p>
        </p:txBody>
      </p:sp>
      <p:sp>
        <p:nvSpPr>
          <p:cNvPr id="30" name="TextBox 30"/>
          <p:cNvSpPr txBox="1"/>
          <p:nvPr/>
        </p:nvSpPr>
        <p:spPr>
          <a:xfrm>
            <a:off x="7441311" y="4713446"/>
            <a:ext cx="341680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1862 Elo（人間専門家＝1000）</a:t>
            </a:r>
          </a:p>
        </p:txBody>
      </p:sp>
      <p:sp>
        <p:nvSpPr>
          <p:cNvPr id="31" name="Line 31"/>
          <p:cNvSpPr/>
          <p:nvPr/>
        </p:nvSpPr>
        <p:spPr>
          <a:xfrm>
            <a:off x="3467100" y="2667000"/>
            <a:ext cx="9525" cy="2381250"/>
          </a:xfrm>
          <a:custGeom>
            <a:avLst/>
            <a:gdLst/>
            <a:ahLst/>
            <a:cxnLst/>
            <a:rect l="l" t="t" r="r" b="b"/>
            <a:pathLst>
              <a:path w="9525" h="2381250">
                <a:moveTo>
                  <a:pt x="0" y="0"/>
                </a:moveTo>
                <a:lnTo>
                  <a:pt x="0" y="2381250"/>
                </a:lnTo>
              </a:path>
            </a:pathLst>
          </a:custGeom>
          <a:noFill/>
          <a:ln w="9525">
            <a:solidFill>
              <a:srgbClr val="E3E7EA"/>
            </a:solidFill>
          </a:ln>
        </p:spPr>
      </p:sp>
      <p:sp>
        <p:nvSpPr>
          <p:cNvPr id="32" name="Line 32"/>
          <p:cNvSpPr/>
          <p:nvPr/>
        </p:nvSpPr>
        <p:spPr>
          <a:xfrm>
            <a:off x="7277100" y="2667000"/>
            <a:ext cx="9525" cy="2381250"/>
          </a:xfrm>
          <a:custGeom>
            <a:avLst/>
            <a:gdLst/>
            <a:ahLst/>
            <a:cxnLst/>
            <a:rect l="l" t="t" r="r" b="b"/>
            <a:pathLst>
              <a:path w="9525" h="2381250">
                <a:moveTo>
                  <a:pt x="0" y="0"/>
                </a:moveTo>
                <a:lnTo>
                  <a:pt x="0" y="2381250"/>
                </a:lnTo>
              </a:path>
            </a:pathLst>
          </a:custGeom>
          <a:noFill/>
          <a:ln w="9525">
            <a:solidFill>
              <a:srgbClr val="E3E7EA"/>
            </a:solidFill>
          </a:ln>
        </p:spPr>
      </p:sp>
      <p:sp>
        <p:nvSpPr>
          <p:cNvPr id="33" name="Rectangle 33"/>
          <p:cNvSpPr/>
          <p:nvPr/>
        </p:nvSpPr>
        <p:spPr>
          <a:xfrm>
            <a:off x="609600" y="2667000"/>
            <a:ext cx="10972800" cy="2381250"/>
          </a:xfrm>
          <a:prstGeom prst="rect">
            <a:avLst/>
          </a:prstGeom>
          <a:noFill/>
          <a:ln w="9525">
            <a:solidFill>
              <a:srgbClr val="E3E7EA"/>
            </a:solidFill>
          </a:ln>
        </p:spPr>
      </p:sp>
      <p:sp>
        <p:nvSpPr>
          <p:cNvPr id="34" name="Rectangle 34"/>
          <p:cNvSpPr/>
          <p:nvPr/>
        </p:nvSpPr>
        <p:spPr>
          <a:xfrm>
            <a:off x="609600" y="5334000"/>
            <a:ext cx="10972800" cy="723900"/>
          </a:xfrm>
          <a:prstGeom prst="roundRect">
            <a:avLst>
              <a:gd name="adj" fmla="val 7895"/>
            </a:avLst>
          </a:prstGeom>
          <a:solidFill>
            <a:srgbClr val="EEF6F7"/>
          </a:solidFill>
          <a:ln>
            <a:noFill/>
          </a:ln>
        </p:spPr>
      </p:sp>
      <p:sp>
        <p:nvSpPr>
          <p:cNvPr id="35" name="Rectangle 35"/>
          <p:cNvSpPr/>
          <p:nvPr/>
        </p:nvSpPr>
        <p:spPr>
          <a:xfrm>
            <a:off x="609600" y="5334000"/>
            <a:ext cx="47625" cy="723900"/>
          </a:xfrm>
          <a:prstGeom prst="rect">
            <a:avLst/>
          </a:prstGeom>
          <a:solidFill>
            <a:srgbClr val="264DBF"/>
          </a:solidFill>
          <a:ln>
            <a:noFill/>
          </a:ln>
        </p:spPr>
      </p:sp>
      <p:sp>
        <p:nvSpPr>
          <p:cNvPr id="36" name="TextBox 36"/>
          <p:cNvSpPr txBox="1"/>
          <p:nvPr/>
        </p:nvSpPr>
        <p:spPr>
          <a:xfrm>
            <a:off x="811530" y="5438775"/>
            <a:ext cx="2615565"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同じ名前でも別の数字</a:t>
            </a:r>
          </a:p>
        </p:txBody>
      </p:sp>
      <p:sp>
        <p:nvSpPr>
          <p:cNvPr id="37" name="TextBox 37"/>
          <p:cNvSpPr txBox="1"/>
          <p:nvPr/>
        </p:nvSpPr>
        <p:spPr>
          <a:xfrm>
            <a:off x="811911" y="5713571"/>
            <a:ext cx="12480262"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SWE-benchは公式集計の76.80%とベンダー自己申告の90%台が食い違います。順位は集計元をそろえて読みます。</a:t>
            </a:r>
          </a:p>
        </p:txBody>
      </p:sp>
      <p:sp>
        <p:nvSpPr>
          <p:cNvPr id="38" name="TextBox 38"/>
          <p:cNvSpPr txBox="1"/>
          <p:nvPr/>
        </p:nvSpPr>
        <p:spPr>
          <a:xfrm>
            <a:off x="602361" y="6208871"/>
            <a:ext cx="1144847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arcprize.org／swebench.com／labs.scale.com／artificialanalysis.ai（いずれも2026年7月時点）</a:t>
            </a:r>
          </a:p>
        </p:txBody>
      </p:sp>
      <p:sp>
        <p:nvSpPr>
          <p:cNvPr id="39" name="TextBox 3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0" name="TextBox 4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91</a:t>
            </a:r>
          </a:p>
        </p:txBody>
      </p:sp>
    </p:spTree>
  </p:cSld>
  <p:clrMapOvr>
    <a:masterClrMapping/>
  </p:clrMapOvr>
  <p:transition xmlns:p14="http://schemas.microsoft.com/office/powerpoint/2010/main" p14:dur="400">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923711"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人間何時間分の仕事かで測る</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078177"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任せられる仕事の長さが</a:t>
            </a:r>
            <a:r>
              <a:rPr lang="zh-CN" sz="2480" b="1" dirty="0">
                <a:solidFill>
                  <a:srgbClr val="264DBF"/>
                </a:solidFill>
                <a:latin typeface="Zen Kaku Gothic New"/>
                <a:ea typeface="Zen Kaku Gothic New"/>
                <a:cs typeface="Zen Kaku Gothic New"/>
              </a:rPr>
              <a:t>89日で倍</a:t>
            </a:r>
            <a:r>
              <a:rPr lang="zh-CN" sz="2480" b="1" dirty="0">
                <a:solidFill>
                  <a:srgbClr val="000000"/>
                </a:solidFill>
                <a:latin typeface="Zen Kaku Gothic New"/>
                <a:ea typeface="Zen Kaku Gothic New"/>
                <a:cs typeface="Zen Kaku Gothic New"/>
              </a:rPr>
              <a:t>になります。</a:t>
            </a:r>
          </a:p>
        </p:txBody>
      </p:sp>
      <p:sp>
        <p:nvSpPr>
          <p:cNvPr id="7" name="Rectangle 7"/>
          <p:cNvSpPr/>
          <p:nvPr/>
        </p:nvSpPr>
        <p:spPr>
          <a:xfrm>
            <a:off x="666750" y="2305050"/>
            <a:ext cx="6515100" cy="2867025"/>
          </a:xfrm>
          <a:prstGeom prst="roundRect">
            <a:avLst>
              <a:gd name="adj" fmla="val 3322"/>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247900"/>
            <a:ext cx="6515100" cy="2867025"/>
          </a:xfrm>
          <a:prstGeom prst="rect">
            <a:avLst/>
          </a:prstGeom>
        </p:spPr>
      </p:pic>
      <p:sp>
        <p:nvSpPr>
          <p:cNvPr id="9" name="Rectangle 9"/>
          <p:cNvSpPr/>
          <p:nvPr/>
        </p:nvSpPr>
        <p:spPr>
          <a:xfrm>
            <a:off x="609600" y="2247900"/>
            <a:ext cx="6515100" cy="2867025"/>
          </a:xfrm>
          <a:prstGeom prst="roundRect">
            <a:avLst>
              <a:gd name="adj" fmla="val 3322"/>
            </a:avLst>
          </a:prstGeom>
          <a:noFill/>
          <a:ln w="14288">
            <a:solidFill>
              <a:srgbClr val="E3E7EA"/>
            </a:solidFill>
          </a:ln>
        </p:spPr>
      </p:sp>
      <p:sp>
        <p:nvSpPr>
          <p:cNvPr id="10" name="TextBox 10"/>
          <p:cNvSpPr txBox="1"/>
          <p:nvPr/>
        </p:nvSpPr>
        <p:spPr>
          <a:xfrm>
            <a:off x="7535418" y="2431732"/>
            <a:ext cx="874871"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測り方</a:t>
            </a:r>
          </a:p>
        </p:txBody>
      </p:sp>
      <p:sp>
        <p:nvSpPr>
          <p:cNvPr id="11" name="TextBox 11"/>
          <p:cNvSpPr txBox="1"/>
          <p:nvPr/>
        </p:nvSpPr>
        <p:spPr>
          <a:xfrm>
            <a:off x="7536561" y="2798921"/>
            <a:ext cx="3778758"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専門家が何分かかる課題まで、成功</a:t>
            </a:r>
          </a:p>
          <a:p>
            <a:pPr algn="l">
              <a:lnSpc>
                <a:spcPts val="2100"/>
              </a:lnSpc>
            </a:pPr>
            <a:r>
              <a:rPr lang="zh-CN" sz="1420" dirty="0">
                <a:solidFill>
                  <a:srgbClr val="484848"/>
                </a:solidFill>
                <a:latin typeface="Zen Kaku Gothic New"/>
                <a:ea typeface="Zen Kaku Gothic New"/>
                <a:cs typeface="Zen Kaku Gothic New"/>
              </a:rPr>
              <a:t>率50%で終えられるかを見ます。</a:t>
            </a:r>
          </a:p>
        </p:txBody>
      </p:sp>
      <p:sp>
        <p:nvSpPr>
          <p:cNvPr id="12" name="TextBox 12"/>
          <p:cNvSpPr txBox="1"/>
          <p:nvPr/>
        </p:nvSpPr>
        <p:spPr>
          <a:xfrm>
            <a:off x="7535418" y="3898582"/>
            <a:ext cx="1446943"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課題を拡張</a:t>
            </a:r>
          </a:p>
        </p:txBody>
      </p:sp>
      <p:sp>
        <p:nvSpPr>
          <p:cNvPr id="13" name="TextBox 13"/>
          <p:cNvSpPr txBox="1"/>
          <p:nvPr/>
        </p:nvSpPr>
        <p:spPr>
          <a:xfrm>
            <a:off x="7536561" y="4265771"/>
            <a:ext cx="4061079"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170問から228問へ増やし、8時間超</a:t>
            </a:r>
          </a:p>
          <a:p>
            <a:pPr algn="l">
              <a:lnSpc>
                <a:spcPts val="2100"/>
              </a:lnSpc>
            </a:pPr>
            <a:r>
              <a:rPr lang="zh-CN" sz="1420" dirty="0">
                <a:solidFill>
                  <a:srgbClr val="484848"/>
                </a:solidFill>
                <a:latin typeface="Zen Kaku Gothic New"/>
                <a:ea typeface="Zen Kaku Gothic New"/>
                <a:cs typeface="Zen Kaku Gothic New"/>
              </a:rPr>
              <a:t>の長課題を14問から31問にしました。</a:t>
            </a:r>
          </a:p>
        </p:txBody>
      </p:sp>
      <p:sp>
        <p:nvSpPr>
          <p:cNvPr id="14" name="Rectangle 14"/>
          <p:cNvSpPr/>
          <p:nvPr/>
        </p:nvSpPr>
        <p:spPr>
          <a:xfrm>
            <a:off x="609600" y="5334000"/>
            <a:ext cx="10972800" cy="990600"/>
          </a:xfrm>
          <a:prstGeom prst="roundRect">
            <a:avLst>
              <a:gd name="adj" fmla="val 5769"/>
            </a:avLst>
          </a:prstGeom>
          <a:solidFill>
            <a:srgbClr val="EEF6F7"/>
          </a:solidFill>
          <a:ln>
            <a:noFill/>
          </a:ln>
        </p:spPr>
      </p:sp>
      <p:sp>
        <p:nvSpPr>
          <p:cNvPr id="15" name="Rectangle 15"/>
          <p:cNvSpPr/>
          <p:nvPr/>
        </p:nvSpPr>
        <p:spPr>
          <a:xfrm>
            <a:off x="609600" y="5334000"/>
            <a:ext cx="47625" cy="990600"/>
          </a:xfrm>
          <a:prstGeom prst="rect">
            <a:avLst/>
          </a:prstGeom>
          <a:solidFill>
            <a:srgbClr val="264DBF"/>
          </a:solidFill>
          <a:ln>
            <a:noFill/>
          </a:ln>
        </p:spPr>
      </p:sp>
      <p:sp>
        <p:nvSpPr>
          <p:cNvPr id="16" name="TextBox 16"/>
          <p:cNvSpPr txBox="1"/>
          <p:nvPr/>
        </p:nvSpPr>
        <p:spPr>
          <a:xfrm>
            <a:off x="811530" y="5438775"/>
            <a:ext cx="1055370"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但し書き</a:t>
            </a:r>
          </a:p>
        </p:txBody>
      </p:sp>
      <p:sp>
        <p:nvSpPr>
          <p:cNvPr id="17" name="TextBox 17"/>
          <p:cNvSpPr txBox="1"/>
          <p:nvPr/>
        </p:nvSpPr>
        <p:spPr>
          <a:xfrm>
            <a:off x="811911" y="5713571"/>
            <a:ext cx="12624816" cy="5454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METRは16時間を超える測定を現在の課題セットでは信頼できないと注記しています。倍化時間89日はTime Horizon 1.1</a:t>
            </a:r>
          </a:p>
          <a:p>
            <a:pPr algn="l">
              <a:lnSpc>
                <a:spcPts val="2100"/>
              </a:lnSpc>
            </a:pPr>
            <a:r>
              <a:rPr lang="zh-CN" sz="1420" dirty="0">
                <a:solidFill>
                  <a:srgbClr val="000000"/>
                </a:solidFill>
                <a:latin typeface="Zen Kaku Gothic New"/>
                <a:ea typeface="Zen Kaku Gothic New"/>
                <a:cs typeface="Zen Kaku Gothic New"/>
              </a:rPr>
              <a:t>（2026年1月29日）の推定値で、2019年以降で見ると196.5日です。</a:t>
            </a:r>
          </a:p>
        </p:txBody>
      </p:sp>
      <p:sp>
        <p:nvSpPr>
          <p:cNvPr id="18" name="TextBox 1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19" name="TextBox 19"/>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92</a:t>
            </a:r>
          </a:p>
        </p:txBody>
      </p:sp>
    </p:spTree>
  </p:cSld>
  <p:clrMapOvr>
    <a:masterClrMapping/>
  </p:clrMapOvr>
  <p:transition xmlns:p14="http://schemas.microsoft.com/office/powerpoint/2010/main" p14:dur="400">
    <p:fade/>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評価の揺れと自社での測定</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89337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公開ベンチの順位は</a:t>
            </a:r>
            <a:r>
              <a:rPr lang="zh-CN" sz="2480" b="1" dirty="0">
                <a:solidFill>
                  <a:srgbClr val="264DBF"/>
                </a:solidFill>
                <a:latin typeface="Zen Kaku Gothic New"/>
                <a:ea typeface="Zen Kaku Gothic New"/>
                <a:cs typeface="Zen Kaku Gothic New"/>
              </a:rPr>
              <a:t>自社の判断材料になりません</a:t>
            </a:r>
            <a:r>
              <a:rPr lang="zh-CN" sz="2480" b="1" dirty="0">
                <a:solidFill>
                  <a:srgbClr val="000000"/>
                </a:solidFill>
                <a:latin typeface="Zen Kaku Gothic New"/>
                <a:ea typeface="Zen Kaku Gothic New"/>
                <a:cs typeface="Zen Kaku Gothic New"/>
              </a:rPr>
              <a:t>。</a:t>
            </a:r>
          </a:p>
        </p:txBody>
      </p:sp>
      <p:sp>
        <p:nvSpPr>
          <p:cNvPr id="7" name="Polygon 7"/>
          <p:cNvSpPr/>
          <p:nvPr/>
        </p:nvSpPr>
        <p:spPr>
          <a:xfrm>
            <a:off x="600075" y="225742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8" name="TextBox 8"/>
          <p:cNvSpPr txBox="1"/>
          <p:nvPr/>
        </p:nvSpPr>
        <p:spPr>
          <a:xfrm>
            <a:off x="925449" y="2258854"/>
            <a:ext cx="5198794"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SWE-bench は答えが問題文に載っていた</a:t>
            </a:r>
          </a:p>
        </p:txBody>
      </p:sp>
      <p:sp>
        <p:nvSpPr>
          <p:cNvPr id="9" name="TextBox 9"/>
          <p:cNvSpPr txBox="1"/>
          <p:nvPr/>
        </p:nvSpPr>
        <p:spPr>
          <a:xfrm>
            <a:off x="926211" y="2570321"/>
            <a:ext cx="988395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成功パッチの32.67%は課題文やコメントに答えがあり、テストが弱いだけの見かけの成功も</a:t>
            </a:r>
          </a:p>
          <a:p>
            <a:pPr algn="l">
              <a:lnSpc>
                <a:spcPts val="2100"/>
              </a:lnSpc>
            </a:pPr>
            <a:r>
              <a:rPr lang="zh-CN" sz="1420" dirty="0">
                <a:solidFill>
                  <a:srgbClr val="484848"/>
                </a:solidFill>
                <a:latin typeface="Zen Kaku Gothic New"/>
                <a:ea typeface="Zen Kaku Gothic New"/>
                <a:cs typeface="Zen Kaku Gothic New"/>
              </a:rPr>
              <a:t>31.08%。除去すると解決率は12.47%から3.97%へ落ちました（SWE-Bench+、2024年10月）</a:t>
            </a:r>
          </a:p>
        </p:txBody>
      </p:sp>
      <p:sp>
        <p:nvSpPr>
          <p:cNvPr id="10" name="Polygon 10"/>
          <p:cNvSpPr/>
          <p:nvPr/>
        </p:nvSpPr>
        <p:spPr>
          <a:xfrm>
            <a:off x="600075" y="31527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1" name="TextBox 11"/>
          <p:cNvSpPr txBox="1"/>
          <p:nvPr/>
        </p:nvSpPr>
        <p:spPr>
          <a:xfrm>
            <a:off x="925449" y="3154204"/>
            <a:ext cx="5458428"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Terminal-Bench はベンチ側の修正で動いた</a:t>
            </a:r>
          </a:p>
        </p:txBody>
      </p:sp>
      <p:sp>
        <p:nvSpPr>
          <p:cNvPr id="12" name="TextBox 12"/>
          <p:cNvSpPr txBox="1"/>
          <p:nvPr/>
        </p:nvSpPr>
        <p:spPr>
          <a:xfrm>
            <a:off x="926211" y="3465671"/>
            <a:ext cx="908404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2.0から2.1で89問中28問を直した結果、モデルは同じままClaude Code + Opus 4.6が</a:t>
            </a:r>
          </a:p>
          <a:p>
            <a:pPr algn="l">
              <a:lnSpc>
                <a:spcPts val="2100"/>
              </a:lnSpc>
            </a:pPr>
            <a:r>
              <a:rPr lang="zh-CN" sz="1420" dirty="0">
                <a:solidFill>
                  <a:srgbClr val="484848"/>
                </a:solidFill>
                <a:latin typeface="Zen Kaku Gothic New"/>
                <a:ea typeface="Zen Kaku Gothic New"/>
                <a:cs typeface="Zen Kaku Gothic New"/>
              </a:rPr>
              <a:t>12.1ポイント上がりました（tbench.ai、2026年5月6日）</a:t>
            </a:r>
          </a:p>
        </p:txBody>
      </p:sp>
      <p:sp>
        <p:nvSpPr>
          <p:cNvPr id="13" name="Polygon 13"/>
          <p:cNvSpPr/>
          <p:nvPr/>
        </p:nvSpPr>
        <p:spPr>
          <a:xfrm>
            <a:off x="600075" y="404812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4" name="TextBox 14"/>
          <p:cNvSpPr txBox="1"/>
          <p:nvPr/>
        </p:nvSpPr>
        <p:spPr>
          <a:xfrm>
            <a:off x="925449" y="4049554"/>
            <a:ext cx="5505213"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FrontierMath は問題そのものが誤っていた</a:t>
            </a:r>
          </a:p>
        </p:txBody>
      </p:sp>
      <p:sp>
        <p:nvSpPr>
          <p:cNvPr id="15" name="TextBox 15"/>
          <p:cNvSpPr txBox="1"/>
          <p:nvPr/>
        </p:nvSpPr>
        <p:spPr>
          <a:xfrm>
            <a:off x="926211" y="4361021"/>
            <a:ext cx="98055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v2で全問題の42%に誤りが見つかり、12問削除・135問訂正（Epoch AI、2026年6月12日）</a:t>
            </a:r>
          </a:p>
        </p:txBody>
      </p:sp>
      <p:sp>
        <p:nvSpPr>
          <p:cNvPr id="16" name="TextBox 16"/>
          <p:cNvSpPr txBox="1"/>
          <p:nvPr/>
        </p:nvSpPr>
        <p:spPr>
          <a:xfrm>
            <a:off x="598932" y="5031105"/>
            <a:ext cx="8758428" cy="410718"/>
          </a:xfrm>
          <a:prstGeom prst="rect">
            <a:avLst/>
          </a:prstGeom>
          <a:noFill/>
          <a:ln>
            <a:noFill/>
          </a:ln>
        </p:spPr>
        <p:txBody>
          <a:bodyPr wrap="none" lIns="0" tIns="0" rIns="0" bIns="0" anchor="t" anchorCtr="0">
            <a:spAutoFit/>
          </a:bodyPr>
          <a:lstStyle/>
          <a:p>
            <a:pPr algn="l"/>
            <a:r>
              <a:rPr lang="zh-CN" sz="2100" b="1" dirty="0">
                <a:solidFill>
                  <a:srgbClr val="000000"/>
                </a:solidFill>
                <a:latin typeface="Zen Kaku Gothic New"/>
                <a:ea typeface="Zen Kaku Gothic New"/>
                <a:cs typeface="Zen Kaku Gothic New"/>
              </a:rPr>
              <a:t>自社の案件で測った結果だけが判断材料になります。</a:t>
            </a:r>
          </a:p>
        </p:txBody>
      </p:sp>
      <p:sp>
        <p:nvSpPr>
          <p:cNvPr id="17" name="Rectangle 17"/>
          <p:cNvSpPr/>
          <p:nvPr/>
        </p:nvSpPr>
        <p:spPr>
          <a:xfrm>
            <a:off x="609600" y="5543550"/>
            <a:ext cx="10972800" cy="723900"/>
          </a:xfrm>
          <a:prstGeom prst="roundRect">
            <a:avLst>
              <a:gd name="adj" fmla="val 7895"/>
            </a:avLst>
          </a:prstGeom>
          <a:solidFill>
            <a:srgbClr val="EEF6F7"/>
          </a:solidFill>
          <a:ln>
            <a:noFill/>
          </a:ln>
        </p:spPr>
      </p:sp>
      <p:sp>
        <p:nvSpPr>
          <p:cNvPr id="18" name="Rectangle 18"/>
          <p:cNvSpPr/>
          <p:nvPr/>
        </p:nvSpPr>
        <p:spPr>
          <a:xfrm>
            <a:off x="609600" y="5543550"/>
            <a:ext cx="47625" cy="723900"/>
          </a:xfrm>
          <a:prstGeom prst="rect">
            <a:avLst/>
          </a:prstGeom>
          <a:solidFill>
            <a:srgbClr val="264DBF"/>
          </a:solidFill>
          <a:ln>
            <a:noFill/>
          </a:ln>
        </p:spPr>
      </p:sp>
      <p:sp>
        <p:nvSpPr>
          <p:cNvPr id="19" name="TextBox 19"/>
          <p:cNvSpPr txBox="1"/>
          <p:nvPr/>
        </p:nvSpPr>
        <p:spPr>
          <a:xfrm>
            <a:off x="811530" y="5648325"/>
            <a:ext cx="2095500"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実務での置き換え</a:t>
            </a:r>
          </a:p>
        </p:txBody>
      </p:sp>
      <p:sp>
        <p:nvSpPr>
          <p:cNvPr id="20" name="TextBox 20"/>
          <p:cNvSpPr txBox="1"/>
          <p:nvPr/>
        </p:nvSpPr>
        <p:spPr>
          <a:xfrm>
            <a:off x="811911" y="5923121"/>
            <a:ext cx="11542586"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公開ベンチの順位は候補を絞るまでです。自社の実データで小さな評価セットを作り、案件ごとに測ります。</a:t>
            </a:r>
          </a:p>
        </p:txBody>
      </p:sp>
      <p:sp>
        <p:nvSpPr>
          <p:cNvPr id="21" name="TextBox 2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2" name="TextBox 22"/>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93</a:t>
            </a:r>
          </a:p>
        </p:txBody>
      </p:sp>
    </p:spTree>
  </p:cSld>
  <p:clrMapOvr>
    <a:masterClrMapping/>
  </p:clrMapOvr>
  <p:transition xmlns:p14="http://schemas.microsoft.com/office/powerpoint/2010/main" p14:dur="400">
    <p:fade/>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7F9FA"/>
          </a:solidFill>
          <a:ln>
            <a:noFill/>
          </a:ln>
        </p:spPr>
      </p:sp>
      <p:sp>
        <p:nvSpPr>
          <p:cNvPr id="3" name="Polygon 3"/>
          <p:cNvSpPr/>
          <p:nvPr/>
        </p:nvSpPr>
        <p:spPr>
          <a:xfrm>
            <a:off x="0" y="0"/>
            <a:ext cx="2476500" cy="2571750"/>
          </a:xfrm>
          <a:custGeom>
            <a:avLst/>
            <a:gdLst/>
            <a:ahLst/>
            <a:cxnLst/>
            <a:rect l="l" t="t" r="r" b="b"/>
            <a:pathLst>
              <a:path w="2476500" h="2571750">
                <a:moveTo>
                  <a:pt x="0" y="0"/>
                </a:moveTo>
                <a:lnTo>
                  <a:pt x="2476500" y="0"/>
                </a:lnTo>
                <a:lnTo>
                  <a:pt x="0" y="2571750"/>
                </a:lnTo>
                <a:close/>
              </a:path>
            </a:pathLst>
          </a:custGeom>
          <a:solidFill>
            <a:srgbClr val="A3DDE3"/>
          </a:solidFill>
          <a:ln>
            <a:noFill/>
          </a:ln>
        </p:spPr>
      </p:sp>
      <p:sp>
        <p:nvSpPr>
          <p:cNvPr id="4" name="TextBox 4"/>
          <p:cNvSpPr txBox="1"/>
          <p:nvPr/>
        </p:nvSpPr>
        <p:spPr>
          <a:xfrm>
            <a:off x="1123950" y="2214562"/>
            <a:ext cx="2183368" cy="2162175"/>
          </a:xfrm>
          <a:prstGeom prst="rect">
            <a:avLst/>
          </a:prstGeom>
          <a:noFill/>
          <a:ln>
            <a:noFill/>
          </a:ln>
        </p:spPr>
        <p:txBody>
          <a:bodyPr wrap="none" lIns="0" tIns="0" rIns="0" bIns="0" anchor="t" anchorCtr="0">
            <a:spAutoFit/>
          </a:bodyPr>
          <a:lstStyle/>
          <a:p>
            <a:pPr algn="l"/>
            <a:r>
              <a:rPr lang="en-US" sz="11250" b="1" dirty="0">
                <a:solidFill>
                  <a:srgbClr val="47BCC6"/>
                </a:solidFill>
                <a:latin typeface="Zen Kaku Gothic New"/>
                <a:ea typeface="Zen Kaku Gothic New"/>
                <a:cs typeface="Zen Kaku Gothic New"/>
              </a:rPr>
              <a:t>05</a:t>
            </a:r>
          </a:p>
        </p:txBody>
      </p:sp>
      <p:sp>
        <p:nvSpPr>
          <p:cNvPr id="5" name="TextBox 5"/>
          <p:cNvSpPr txBox="1"/>
          <p:nvPr/>
        </p:nvSpPr>
        <p:spPr>
          <a:xfrm>
            <a:off x="1125474" y="3818572"/>
            <a:ext cx="3623500" cy="674751"/>
          </a:xfrm>
          <a:prstGeom prst="rect">
            <a:avLst/>
          </a:prstGeom>
          <a:noFill/>
          <a:ln>
            <a:noFill/>
          </a:ln>
        </p:spPr>
        <p:txBody>
          <a:bodyPr wrap="none" lIns="0" tIns="0" rIns="0" bIns="0" anchor="t" anchorCtr="0">
            <a:spAutoFit/>
          </a:bodyPr>
          <a:lstStyle/>
          <a:p>
            <a:pPr algn="l"/>
            <a:r>
              <a:rPr lang="zh-CN" sz="3450" b="1" dirty="0">
                <a:solidFill>
                  <a:srgbClr val="000000"/>
                </a:solidFill>
                <a:latin typeface="Zen Kaku Gothic New"/>
                <a:ea typeface="Zen Kaku Gothic New"/>
                <a:cs typeface="Zen Kaku Gothic New"/>
              </a:rPr>
              <a:t>勢力図と国家</a:t>
            </a:r>
          </a:p>
        </p:txBody>
      </p:sp>
      <p:sp>
        <p:nvSpPr>
          <p:cNvPr id="6" name="Rectangle 6"/>
          <p:cNvSpPr/>
          <p:nvPr/>
        </p:nvSpPr>
        <p:spPr>
          <a:xfrm>
            <a:off x="1162050" y="4438650"/>
            <a:ext cx="3429000" cy="28575"/>
          </a:xfrm>
          <a:prstGeom prst="rect">
            <a:avLst/>
          </a:prstGeom>
          <a:solidFill>
            <a:srgbClr val="47BCC6"/>
          </a:solidFill>
          <a:ln>
            <a:noFill/>
          </a:ln>
        </p:spPr>
      </p:sp>
      <p:sp>
        <p:nvSpPr>
          <p:cNvPr id="7" name="TextBox 7"/>
          <p:cNvSpPr txBox="1"/>
          <p:nvPr/>
        </p:nvSpPr>
        <p:spPr>
          <a:xfrm>
            <a:off x="1154049" y="4687729"/>
            <a:ext cx="7296912" cy="308039"/>
          </a:xfrm>
          <a:prstGeom prst="rect">
            <a:avLst/>
          </a:prstGeom>
          <a:noFill/>
          <a:ln>
            <a:noFill/>
          </a:ln>
        </p:spPr>
        <p:txBody>
          <a:bodyPr wrap="none" lIns="0" tIns="0" rIns="0" bIns="0" anchor="t" anchorCtr="0">
            <a:spAutoFit/>
          </a:bodyPr>
          <a:lstStyle/>
          <a:p>
            <a:pPr algn="l"/>
            <a:r>
              <a:rPr lang="zh-CN" sz="1580" dirty="0">
                <a:solidFill>
                  <a:srgbClr val="484848"/>
                </a:solidFill>
                <a:latin typeface="Zen Kaku Gothic New"/>
                <a:ea typeface="Zen Kaku Gothic New"/>
                <a:cs typeface="Zen Kaku Gothic New"/>
              </a:rPr>
              <a:t>モデルの性能よりも、電力と相互出資で並びが決まっています</a:t>
            </a:r>
          </a:p>
        </p:txBody>
      </p:sp>
      <p:sp>
        <p:nvSpPr>
          <p:cNvPr id="8" name="TextBox 8"/>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Tree>
  </p:cSld>
  <p:clrMapOvr>
    <a:masterClrMapping/>
  </p:clrMapOvr>
  <p:transition xmlns:p14="http://schemas.microsoft.com/office/powerpoint/2010/main" p14:dur="400">
    <p:fade/>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6614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計算資源の規模</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322433"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競争の単位が、金額から</a:t>
            </a:r>
            <a:r>
              <a:rPr lang="zh-CN" sz="2480" b="1" dirty="0">
                <a:solidFill>
                  <a:srgbClr val="264DBF"/>
                </a:solidFill>
                <a:latin typeface="Zen Kaku Gothic New"/>
                <a:ea typeface="Zen Kaku Gothic New"/>
                <a:cs typeface="Zen Kaku Gothic New"/>
              </a:rPr>
              <a:t>ギガワット</a:t>
            </a:r>
            <a:r>
              <a:rPr lang="zh-CN" sz="2480" b="1" dirty="0">
                <a:solidFill>
                  <a:srgbClr val="000000"/>
                </a:solidFill>
                <a:latin typeface="Zen Kaku Gothic New"/>
                <a:ea typeface="Zen Kaku Gothic New"/>
                <a:cs typeface="Zen Kaku Gothic New"/>
              </a:rPr>
              <a:t>に変わりました。</a:t>
            </a:r>
          </a:p>
        </p:txBody>
      </p:sp>
      <p:sp>
        <p:nvSpPr>
          <p:cNvPr id="7" name="Rectangle 7"/>
          <p:cNvSpPr/>
          <p:nvPr/>
        </p:nvSpPr>
        <p:spPr>
          <a:xfrm>
            <a:off x="609600" y="2247900"/>
            <a:ext cx="3505200" cy="1619250"/>
          </a:xfrm>
          <a:prstGeom prst="roundRect">
            <a:avLst>
              <a:gd name="adj" fmla="val 7059"/>
            </a:avLst>
          </a:prstGeom>
          <a:solidFill>
            <a:srgbClr val="EEF6F7"/>
          </a:solidFill>
          <a:ln w="14288">
            <a:solidFill>
              <a:srgbClr val="E3E7EA"/>
            </a:solidFill>
          </a:ln>
        </p:spPr>
      </p:sp>
      <p:sp>
        <p:nvSpPr>
          <p:cNvPr id="8" name="TextBox 8"/>
          <p:cNvSpPr txBox="1"/>
          <p:nvPr/>
        </p:nvSpPr>
        <p:spPr>
          <a:xfrm>
            <a:off x="933450" y="2622232"/>
            <a:ext cx="2254877"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9,650</a:t>
            </a:r>
          </a:p>
        </p:txBody>
      </p:sp>
      <p:sp>
        <p:nvSpPr>
          <p:cNvPr id="9" name="TextBox 9"/>
          <p:cNvSpPr txBox="1"/>
          <p:nvPr/>
        </p:nvSpPr>
        <p:spPr>
          <a:xfrm>
            <a:off x="3019044" y="2913698"/>
            <a:ext cx="1033939"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億ドル</a:t>
            </a:r>
          </a:p>
        </p:txBody>
      </p:sp>
      <p:sp>
        <p:nvSpPr>
          <p:cNvPr id="10" name="TextBox 10"/>
          <p:cNvSpPr txBox="1"/>
          <p:nvPr/>
        </p:nvSpPr>
        <p:spPr>
          <a:xfrm>
            <a:off x="1287209" y="3427571"/>
            <a:ext cx="2149983"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Anthropic の評価額</a:t>
            </a:r>
          </a:p>
        </p:txBody>
      </p:sp>
      <p:sp>
        <p:nvSpPr>
          <p:cNvPr id="11" name="Rectangle 11"/>
          <p:cNvSpPr/>
          <p:nvPr/>
        </p:nvSpPr>
        <p:spPr>
          <a:xfrm>
            <a:off x="4267200" y="2247900"/>
            <a:ext cx="3505200" cy="1619250"/>
          </a:xfrm>
          <a:prstGeom prst="roundRect">
            <a:avLst>
              <a:gd name="adj" fmla="val 7059"/>
            </a:avLst>
          </a:prstGeom>
          <a:solidFill>
            <a:srgbClr val="EEF6F7"/>
          </a:solidFill>
          <a:ln w="14288">
            <a:solidFill>
              <a:srgbClr val="E3E7EA"/>
            </a:solidFill>
          </a:ln>
        </p:spPr>
      </p:sp>
      <p:sp>
        <p:nvSpPr>
          <p:cNvPr id="12" name="TextBox 12"/>
          <p:cNvSpPr txBox="1"/>
          <p:nvPr/>
        </p:nvSpPr>
        <p:spPr>
          <a:xfrm>
            <a:off x="5391150" y="2622232"/>
            <a:ext cx="924811"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13</a:t>
            </a:r>
          </a:p>
        </p:txBody>
      </p:sp>
      <p:sp>
        <p:nvSpPr>
          <p:cNvPr id="13" name="TextBox 13"/>
          <p:cNvSpPr txBox="1"/>
          <p:nvPr/>
        </p:nvSpPr>
        <p:spPr>
          <a:xfrm>
            <a:off x="6305169" y="2913698"/>
            <a:ext cx="493071" cy="381381"/>
          </a:xfrm>
          <a:prstGeom prst="rect">
            <a:avLst/>
          </a:prstGeom>
          <a:noFill/>
          <a:ln>
            <a:noFill/>
          </a:ln>
        </p:spPr>
        <p:txBody>
          <a:bodyPr wrap="none" lIns="0" tIns="0" rIns="0" bIns="0" anchor="t" anchorCtr="0">
            <a:spAutoFit/>
          </a:bodyPr>
          <a:lstStyle/>
          <a:p>
            <a:pPr algn="l"/>
            <a:r>
              <a:rPr lang="en-US" sz="1950" b="1" dirty="0">
                <a:solidFill>
                  <a:srgbClr val="000000"/>
                </a:solidFill>
                <a:latin typeface="Zen Kaku Gothic New"/>
                <a:ea typeface="Zen Kaku Gothic New"/>
                <a:cs typeface="Zen Kaku Gothic New"/>
              </a:rPr>
              <a:t>GW</a:t>
            </a:r>
          </a:p>
        </p:txBody>
      </p:sp>
      <p:sp>
        <p:nvSpPr>
          <p:cNvPr id="14" name="TextBox 14"/>
          <p:cNvSpPr txBox="1"/>
          <p:nvPr/>
        </p:nvSpPr>
        <p:spPr>
          <a:xfrm>
            <a:off x="4826169" y="3427571"/>
            <a:ext cx="2387261"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Anthropic の計算資源</a:t>
            </a:r>
          </a:p>
        </p:txBody>
      </p:sp>
      <p:sp>
        <p:nvSpPr>
          <p:cNvPr id="15" name="Rectangle 15"/>
          <p:cNvSpPr/>
          <p:nvPr/>
        </p:nvSpPr>
        <p:spPr>
          <a:xfrm>
            <a:off x="7924800" y="2247900"/>
            <a:ext cx="3505200" cy="1619250"/>
          </a:xfrm>
          <a:prstGeom prst="roundRect">
            <a:avLst>
              <a:gd name="adj" fmla="val 7059"/>
            </a:avLst>
          </a:prstGeom>
          <a:solidFill>
            <a:srgbClr val="EEF6F7"/>
          </a:solidFill>
          <a:ln w="14288">
            <a:solidFill>
              <a:srgbClr val="E3E7EA"/>
            </a:solidFill>
          </a:ln>
        </p:spPr>
      </p:sp>
      <p:sp>
        <p:nvSpPr>
          <p:cNvPr id="16" name="TextBox 16"/>
          <p:cNvSpPr txBox="1"/>
          <p:nvPr/>
        </p:nvSpPr>
        <p:spPr>
          <a:xfrm>
            <a:off x="8248650" y="2622232"/>
            <a:ext cx="2254877" cy="904875"/>
          </a:xfrm>
          <a:prstGeom prst="rect">
            <a:avLst/>
          </a:prstGeom>
          <a:noFill/>
          <a:ln>
            <a:noFill/>
          </a:ln>
        </p:spPr>
        <p:txBody>
          <a:bodyPr wrap="none" lIns="0" tIns="0" rIns="0" bIns="0" anchor="t" anchorCtr="0">
            <a:spAutoFit/>
          </a:bodyPr>
          <a:lstStyle/>
          <a:p>
            <a:pPr algn="l"/>
            <a:r>
              <a:rPr lang="en-US" sz="4650" b="1" dirty="0">
                <a:solidFill>
                  <a:srgbClr val="2E9AA4"/>
                </a:solidFill>
                <a:latin typeface="Zen Kaku Gothic New"/>
                <a:ea typeface="Zen Kaku Gothic New"/>
                <a:cs typeface="Zen Kaku Gothic New"/>
              </a:rPr>
              <a:t>7,500</a:t>
            </a:r>
          </a:p>
        </p:txBody>
      </p:sp>
      <p:sp>
        <p:nvSpPr>
          <p:cNvPr id="17" name="TextBox 17"/>
          <p:cNvSpPr txBox="1"/>
          <p:nvPr/>
        </p:nvSpPr>
        <p:spPr>
          <a:xfrm>
            <a:off x="10334244" y="2913698"/>
            <a:ext cx="1033939" cy="381381"/>
          </a:xfrm>
          <a:prstGeom prst="rect">
            <a:avLst/>
          </a:prstGeom>
          <a:noFill/>
          <a:ln>
            <a:noFill/>
          </a:ln>
        </p:spPr>
        <p:txBody>
          <a:bodyPr wrap="none" lIns="0" tIns="0" rIns="0" bIns="0" anchor="t" anchorCtr="0">
            <a:spAutoFit/>
          </a:bodyPr>
          <a:lstStyle/>
          <a:p>
            <a:pPr algn="l"/>
            <a:r>
              <a:rPr lang="zh-CN" sz="1950" b="1" dirty="0">
                <a:solidFill>
                  <a:srgbClr val="000000"/>
                </a:solidFill>
                <a:latin typeface="Zen Kaku Gothic New"/>
                <a:ea typeface="Zen Kaku Gothic New"/>
                <a:cs typeface="Zen Kaku Gothic New"/>
              </a:rPr>
              <a:t>億ドル</a:t>
            </a:r>
          </a:p>
        </p:txBody>
      </p:sp>
      <p:sp>
        <p:nvSpPr>
          <p:cNvPr id="18" name="TextBox 18"/>
          <p:cNvSpPr txBox="1"/>
          <p:nvPr/>
        </p:nvSpPr>
        <p:spPr>
          <a:xfrm>
            <a:off x="8625709" y="3427571"/>
            <a:ext cx="2103382" cy="278702"/>
          </a:xfrm>
          <a:prstGeom prst="rect">
            <a:avLst/>
          </a:prstGeom>
          <a:noFill/>
          <a:ln>
            <a:noFill/>
          </a:ln>
        </p:spPr>
        <p:txBody>
          <a:bodyPr wrap="none" lIns="0" tIns="0" rIns="0" bIns="0" anchor="t" anchorCtr="0">
            <a:spAutoFit/>
          </a:bodyPr>
          <a:lstStyle/>
          <a:p>
            <a:pPr algn="ctr"/>
            <a:r>
              <a:rPr lang="zh-CN" sz="1420" dirty="0">
                <a:solidFill>
                  <a:srgbClr val="484848"/>
                </a:solidFill>
                <a:latin typeface="Zen Kaku Gothic New"/>
                <a:ea typeface="Zen Kaku Gothic New"/>
                <a:cs typeface="Zen Kaku Gothic New"/>
              </a:rPr>
              <a:t>OpenAI の支出計画</a:t>
            </a:r>
          </a:p>
        </p:txBody>
      </p:sp>
      <p:sp>
        <p:nvSpPr>
          <p:cNvPr id="19" name="TextBox 19"/>
          <p:cNvSpPr txBox="1"/>
          <p:nvPr/>
        </p:nvSpPr>
        <p:spPr>
          <a:xfrm>
            <a:off x="602361" y="4037171"/>
            <a:ext cx="468499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Stargate（OpenAI）の米国拠点 上位3件</a:t>
            </a:r>
          </a:p>
        </p:txBody>
      </p:sp>
      <p:sp>
        <p:nvSpPr>
          <p:cNvPr id="20" name="Rectangle 20"/>
          <p:cNvSpPr/>
          <p:nvPr/>
        </p:nvSpPr>
        <p:spPr>
          <a:xfrm>
            <a:off x="609600" y="4362450"/>
            <a:ext cx="5048250" cy="419100"/>
          </a:xfrm>
          <a:prstGeom prst="rect">
            <a:avLst/>
          </a:prstGeom>
          <a:solidFill>
            <a:srgbClr val="0B2E33"/>
          </a:solidFill>
          <a:ln>
            <a:noFill/>
          </a:ln>
        </p:spPr>
      </p:sp>
      <p:sp>
        <p:nvSpPr>
          <p:cNvPr id="21" name="TextBox 21"/>
          <p:cNvSpPr txBox="1"/>
          <p:nvPr/>
        </p:nvSpPr>
        <p:spPr>
          <a:xfrm>
            <a:off x="773811" y="44848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拠点</a:t>
            </a:r>
          </a:p>
        </p:txBody>
      </p:sp>
      <p:sp>
        <p:nvSpPr>
          <p:cNvPr id="22" name="TextBox 22"/>
          <p:cNvSpPr txBox="1"/>
          <p:nvPr/>
        </p:nvSpPr>
        <p:spPr>
          <a:xfrm>
            <a:off x="3631311" y="44848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稼働</a:t>
            </a:r>
          </a:p>
        </p:txBody>
      </p:sp>
      <p:sp>
        <p:nvSpPr>
          <p:cNvPr id="23" name="TextBox 23"/>
          <p:cNvSpPr txBox="1"/>
          <p:nvPr/>
        </p:nvSpPr>
        <p:spPr>
          <a:xfrm>
            <a:off x="4679061" y="4484846"/>
            <a:ext cx="508540"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計画</a:t>
            </a:r>
          </a:p>
        </p:txBody>
      </p:sp>
      <p:sp>
        <p:nvSpPr>
          <p:cNvPr id="24" name="Rectangle 24"/>
          <p:cNvSpPr/>
          <p:nvPr/>
        </p:nvSpPr>
        <p:spPr>
          <a:xfrm>
            <a:off x="609600" y="4781550"/>
            <a:ext cx="5048250" cy="419100"/>
          </a:xfrm>
          <a:prstGeom prst="rect">
            <a:avLst/>
          </a:prstGeom>
          <a:solidFill>
            <a:srgbClr val="FFFFFF"/>
          </a:solidFill>
          <a:ln>
            <a:noFill/>
          </a:ln>
        </p:spPr>
      </p:sp>
      <p:sp>
        <p:nvSpPr>
          <p:cNvPr id="25" name="TextBox 25"/>
          <p:cNvSpPr txBox="1"/>
          <p:nvPr/>
        </p:nvSpPr>
        <p:spPr>
          <a:xfrm>
            <a:off x="773811" y="4894421"/>
            <a:ext cx="1753354"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Abilene, Texas</a:t>
            </a:r>
          </a:p>
        </p:txBody>
      </p:sp>
      <p:sp>
        <p:nvSpPr>
          <p:cNvPr id="26" name="TextBox 26"/>
          <p:cNvSpPr txBox="1"/>
          <p:nvPr/>
        </p:nvSpPr>
        <p:spPr>
          <a:xfrm>
            <a:off x="3631311" y="4894421"/>
            <a:ext cx="76190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0.3GW</a:t>
            </a:r>
          </a:p>
        </p:txBody>
      </p:sp>
      <p:sp>
        <p:nvSpPr>
          <p:cNvPr id="27" name="TextBox 27"/>
          <p:cNvSpPr txBox="1"/>
          <p:nvPr/>
        </p:nvSpPr>
        <p:spPr>
          <a:xfrm>
            <a:off x="4679061" y="4894421"/>
            <a:ext cx="76190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1.2GW</a:t>
            </a:r>
          </a:p>
        </p:txBody>
      </p:sp>
      <p:sp>
        <p:nvSpPr>
          <p:cNvPr id="28" name="Rectangle 28"/>
          <p:cNvSpPr/>
          <p:nvPr/>
        </p:nvSpPr>
        <p:spPr>
          <a:xfrm>
            <a:off x="609600" y="5200650"/>
            <a:ext cx="5048250" cy="419100"/>
          </a:xfrm>
          <a:prstGeom prst="rect">
            <a:avLst/>
          </a:prstGeom>
          <a:solidFill>
            <a:srgbClr val="F7F9FA"/>
          </a:solidFill>
          <a:ln>
            <a:noFill/>
          </a:ln>
        </p:spPr>
      </p:sp>
      <p:sp>
        <p:nvSpPr>
          <p:cNvPr id="29" name="TextBox 29"/>
          <p:cNvSpPr txBox="1"/>
          <p:nvPr/>
        </p:nvSpPr>
        <p:spPr>
          <a:xfrm>
            <a:off x="773811" y="5313521"/>
            <a:ext cx="2522791"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Doña Ana County, NM</a:t>
            </a:r>
          </a:p>
        </p:txBody>
      </p:sp>
      <p:sp>
        <p:nvSpPr>
          <p:cNvPr id="30" name="TextBox 30"/>
          <p:cNvSpPr txBox="1"/>
          <p:nvPr/>
        </p:nvSpPr>
        <p:spPr>
          <a:xfrm>
            <a:off x="3631311" y="5313521"/>
            <a:ext cx="14387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0</a:t>
            </a:r>
          </a:p>
        </p:txBody>
      </p:sp>
      <p:sp>
        <p:nvSpPr>
          <p:cNvPr id="31" name="TextBox 31"/>
          <p:cNvSpPr txBox="1"/>
          <p:nvPr/>
        </p:nvSpPr>
        <p:spPr>
          <a:xfrm>
            <a:off x="4679061" y="5313521"/>
            <a:ext cx="76190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2.2GW</a:t>
            </a:r>
          </a:p>
        </p:txBody>
      </p:sp>
      <p:sp>
        <p:nvSpPr>
          <p:cNvPr id="32" name="Rectangle 32"/>
          <p:cNvSpPr/>
          <p:nvPr/>
        </p:nvSpPr>
        <p:spPr>
          <a:xfrm>
            <a:off x="609600" y="5619750"/>
            <a:ext cx="5048250" cy="419100"/>
          </a:xfrm>
          <a:prstGeom prst="rect">
            <a:avLst/>
          </a:prstGeom>
          <a:solidFill>
            <a:srgbClr val="FFFFFF"/>
          </a:solidFill>
          <a:ln>
            <a:noFill/>
          </a:ln>
        </p:spPr>
      </p:sp>
      <p:sp>
        <p:nvSpPr>
          <p:cNvPr id="33" name="TextBox 33"/>
          <p:cNvSpPr txBox="1"/>
          <p:nvPr/>
        </p:nvSpPr>
        <p:spPr>
          <a:xfrm>
            <a:off x="773811" y="5732621"/>
            <a:ext cx="2863684"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Shackelford County, TX</a:t>
            </a:r>
          </a:p>
        </p:txBody>
      </p:sp>
      <p:sp>
        <p:nvSpPr>
          <p:cNvPr id="34" name="TextBox 34"/>
          <p:cNvSpPr txBox="1"/>
          <p:nvPr/>
        </p:nvSpPr>
        <p:spPr>
          <a:xfrm>
            <a:off x="3631311" y="5732621"/>
            <a:ext cx="14387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0</a:t>
            </a:r>
          </a:p>
        </p:txBody>
      </p:sp>
      <p:sp>
        <p:nvSpPr>
          <p:cNvPr id="35" name="TextBox 35"/>
          <p:cNvSpPr txBox="1"/>
          <p:nvPr/>
        </p:nvSpPr>
        <p:spPr>
          <a:xfrm>
            <a:off x="4679061" y="5732621"/>
            <a:ext cx="761905" cy="278702"/>
          </a:xfrm>
          <a:prstGeom prst="rect">
            <a:avLst/>
          </a:prstGeom>
          <a:noFill/>
          <a:ln>
            <a:noFill/>
          </a:ln>
        </p:spPr>
        <p:txBody>
          <a:bodyPr wrap="none" lIns="0" tIns="0" rIns="0" bIns="0" anchor="t" anchorCtr="0">
            <a:spAutoFit/>
          </a:bodyPr>
          <a:lstStyle/>
          <a:p>
            <a:pPr algn="l"/>
            <a:r>
              <a:rPr lang="en-US" sz="1420" dirty="0">
                <a:solidFill>
                  <a:srgbClr val="484848"/>
                </a:solidFill>
                <a:latin typeface="Zen Kaku Gothic New"/>
                <a:ea typeface="Zen Kaku Gothic New"/>
                <a:cs typeface="Zen Kaku Gothic New"/>
              </a:rPr>
              <a:t>2.0GW</a:t>
            </a:r>
          </a:p>
        </p:txBody>
      </p:sp>
      <p:sp>
        <p:nvSpPr>
          <p:cNvPr id="36" name="Line 36"/>
          <p:cNvSpPr/>
          <p:nvPr/>
        </p:nvSpPr>
        <p:spPr>
          <a:xfrm>
            <a:off x="3467100" y="4781550"/>
            <a:ext cx="9525" cy="1257300"/>
          </a:xfrm>
          <a:custGeom>
            <a:avLst/>
            <a:gdLst/>
            <a:ahLst/>
            <a:cxnLst/>
            <a:rect l="l" t="t" r="r" b="b"/>
            <a:pathLst>
              <a:path w="9525" h="1257300">
                <a:moveTo>
                  <a:pt x="0" y="0"/>
                </a:moveTo>
                <a:lnTo>
                  <a:pt x="0" y="1257300"/>
                </a:lnTo>
              </a:path>
            </a:pathLst>
          </a:custGeom>
          <a:noFill/>
          <a:ln w="9525">
            <a:solidFill>
              <a:srgbClr val="E3E7EA"/>
            </a:solidFill>
          </a:ln>
        </p:spPr>
      </p:sp>
      <p:sp>
        <p:nvSpPr>
          <p:cNvPr id="37" name="Line 37"/>
          <p:cNvSpPr/>
          <p:nvPr/>
        </p:nvSpPr>
        <p:spPr>
          <a:xfrm>
            <a:off x="4514850" y="4781550"/>
            <a:ext cx="9525" cy="1257300"/>
          </a:xfrm>
          <a:custGeom>
            <a:avLst/>
            <a:gdLst/>
            <a:ahLst/>
            <a:cxnLst/>
            <a:rect l="l" t="t" r="r" b="b"/>
            <a:pathLst>
              <a:path w="9525" h="1257300">
                <a:moveTo>
                  <a:pt x="0" y="0"/>
                </a:moveTo>
                <a:lnTo>
                  <a:pt x="0" y="1257300"/>
                </a:lnTo>
              </a:path>
            </a:pathLst>
          </a:custGeom>
          <a:noFill/>
          <a:ln w="9525">
            <a:solidFill>
              <a:srgbClr val="E3E7EA"/>
            </a:solidFill>
          </a:ln>
        </p:spPr>
      </p:sp>
      <p:sp>
        <p:nvSpPr>
          <p:cNvPr id="38" name="Rectangle 38"/>
          <p:cNvSpPr/>
          <p:nvPr/>
        </p:nvSpPr>
        <p:spPr>
          <a:xfrm>
            <a:off x="609600" y="4781550"/>
            <a:ext cx="5048250" cy="1257300"/>
          </a:xfrm>
          <a:prstGeom prst="rect">
            <a:avLst/>
          </a:prstGeom>
          <a:noFill/>
          <a:ln w="9525">
            <a:solidFill>
              <a:srgbClr val="E3E7EA"/>
            </a:solidFill>
          </a:ln>
        </p:spPr>
      </p:sp>
      <p:sp>
        <p:nvSpPr>
          <p:cNvPr id="39" name="TextBox 39"/>
          <p:cNvSpPr txBox="1"/>
          <p:nvPr/>
        </p:nvSpPr>
        <p:spPr>
          <a:xfrm>
            <a:off x="5859780" y="3990975"/>
            <a:ext cx="2087499"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合計13GWの内訳</a:t>
            </a:r>
          </a:p>
        </p:txBody>
      </p:sp>
      <p:sp>
        <p:nvSpPr>
          <p:cNvPr id="40" name="TextBox 40"/>
          <p:cNvSpPr txBox="1"/>
          <p:nvPr/>
        </p:nvSpPr>
        <p:spPr>
          <a:xfrm>
            <a:off x="5860161" y="4265771"/>
            <a:ext cx="5507974"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Google 5GW、AWS 5GW、AMD 2GW、Azure と NVIDIA</a:t>
            </a:r>
          </a:p>
          <a:p>
            <a:pPr algn="l">
              <a:lnSpc>
                <a:spcPts val="2100"/>
              </a:lnSpc>
            </a:pPr>
            <a:r>
              <a:rPr lang="zh-CN" sz="1420" dirty="0">
                <a:solidFill>
                  <a:srgbClr val="484848"/>
                </a:solidFill>
                <a:latin typeface="Zen Kaku Gothic New"/>
                <a:ea typeface="Zen Kaku Gothic New"/>
                <a:cs typeface="Zen Kaku Gothic New"/>
              </a:rPr>
              <a:t>で最大1GW。</a:t>
            </a:r>
          </a:p>
        </p:txBody>
      </p:sp>
      <p:sp>
        <p:nvSpPr>
          <p:cNvPr id="41" name="TextBox 41"/>
          <p:cNvSpPr txBox="1"/>
          <p:nvPr/>
        </p:nvSpPr>
        <p:spPr>
          <a:xfrm>
            <a:off x="5859780" y="4857750"/>
            <a:ext cx="3564684"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売上はラン・レート470億ドル</a:t>
            </a:r>
          </a:p>
        </p:txBody>
      </p:sp>
      <p:sp>
        <p:nvSpPr>
          <p:cNvPr id="42" name="TextBox 42"/>
          <p:cNvSpPr txBox="1"/>
          <p:nvPr/>
        </p:nvSpPr>
        <p:spPr>
          <a:xfrm>
            <a:off x="5860161" y="5132546"/>
            <a:ext cx="535505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2025年末は約90億ドル、2026年4月で300億ドル。</a:t>
            </a:r>
          </a:p>
          <a:p>
            <a:pPr algn="l">
              <a:lnSpc>
                <a:spcPts val="2100"/>
              </a:lnSpc>
            </a:pPr>
            <a:r>
              <a:rPr lang="zh-CN" sz="1420" dirty="0">
                <a:solidFill>
                  <a:srgbClr val="484848"/>
                </a:solidFill>
                <a:latin typeface="Zen Kaku Gothic New"/>
                <a:ea typeface="Zen Kaku Gothic New"/>
                <a:cs typeface="Zen Kaku Gothic New"/>
              </a:rPr>
              <a:t>評価額は2026年5月28日の調達後の数字です。</a:t>
            </a:r>
          </a:p>
        </p:txBody>
      </p:sp>
      <p:sp>
        <p:nvSpPr>
          <p:cNvPr id="43" name="TextBox 43"/>
          <p:cNvSpPr txBox="1"/>
          <p:nvPr/>
        </p:nvSpPr>
        <p:spPr>
          <a:xfrm>
            <a:off x="602361" y="6208871"/>
            <a:ext cx="12478549"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全7拠点の計画は合計9GW超。出典 epoch.ai（2026年4月17日）、anthropic.com、CNBC、WSJ（2026年7月22日）</a:t>
            </a:r>
          </a:p>
        </p:txBody>
      </p:sp>
      <p:sp>
        <p:nvSpPr>
          <p:cNvPr id="44" name="TextBox 44"/>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45" name="TextBox 45"/>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95</a:t>
            </a:r>
          </a:p>
        </p:txBody>
      </p:sp>
    </p:spTree>
  </p:cSld>
  <p:clrMapOvr>
    <a:masterClrMapping/>
  </p:clrMapOvr>
  <p:transition xmlns:p14="http://schemas.microsoft.com/office/powerpoint/2010/main" p14:dur="400">
    <p:fade/>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米国政府とモデル選定</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464326"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政府がモデルの選定に、</a:t>
            </a:r>
            <a:r>
              <a:rPr lang="zh-CN" sz="2480" b="1" dirty="0">
                <a:solidFill>
                  <a:srgbClr val="264DBF"/>
                </a:solidFill>
                <a:latin typeface="Zen Kaku Gothic New"/>
                <a:ea typeface="Zen Kaku Gothic New"/>
                <a:cs typeface="Zen Kaku Gothic New"/>
              </a:rPr>
              <a:t>直接介入</a:t>
            </a:r>
            <a:r>
              <a:rPr lang="zh-CN" sz="2480" b="1" dirty="0">
                <a:solidFill>
                  <a:srgbClr val="000000"/>
                </a:solidFill>
                <a:latin typeface="Zen Kaku Gothic New"/>
                <a:ea typeface="Zen Kaku Gothic New"/>
                <a:cs typeface="Zen Kaku Gothic New"/>
              </a:rPr>
              <a:t>し始めました。</a:t>
            </a:r>
          </a:p>
        </p:txBody>
      </p:sp>
      <p:sp>
        <p:nvSpPr>
          <p:cNvPr id="7" name="Rectangle 7"/>
          <p:cNvSpPr/>
          <p:nvPr/>
        </p:nvSpPr>
        <p:spPr>
          <a:xfrm>
            <a:off x="666750" y="2305050"/>
            <a:ext cx="6286500" cy="2590800"/>
          </a:xfrm>
          <a:prstGeom prst="roundRect">
            <a:avLst>
              <a:gd name="adj" fmla="val 3676"/>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247900"/>
            <a:ext cx="6286500" cy="2590800"/>
          </a:xfrm>
          <a:prstGeom prst="rect">
            <a:avLst/>
          </a:prstGeom>
        </p:spPr>
      </p:pic>
      <p:sp>
        <p:nvSpPr>
          <p:cNvPr id="9" name="Rectangle 9"/>
          <p:cNvSpPr/>
          <p:nvPr/>
        </p:nvSpPr>
        <p:spPr>
          <a:xfrm>
            <a:off x="609600" y="2247900"/>
            <a:ext cx="6286500" cy="2590800"/>
          </a:xfrm>
          <a:prstGeom prst="roundRect">
            <a:avLst>
              <a:gd name="adj" fmla="val 3676"/>
            </a:avLst>
          </a:prstGeom>
          <a:noFill/>
          <a:ln w="14288">
            <a:solidFill>
              <a:srgbClr val="E3E7EA"/>
            </a:solidFill>
          </a:ln>
        </p:spPr>
      </p:sp>
      <p:sp>
        <p:nvSpPr>
          <p:cNvPr id="10" name="TextBox 10"/>
          <p:cNvSpPr txBox="1"/>
          <p:nvPr/>
        </p:nvSpPr>
        <p:spPr>
          <a:xfrm>
            <a:off x="1528215" y="4970621"/>
            <a:ext cx="4449270"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ホワイトハウスの発表（2026年7月22日）</a:t>
            </a:r>
          </a:p>
        </p:txBody>
      </p:sp>
      <p:sp>
        <p:nvSpPr>
          <p:cNvPr id="11" name="TextBox 11"/>
          <p:cNvSpPr txBox="1"/>
          <p:nvPr/>
        </p:nvSpPr>
        <p:spPr>
          <a:xfrm>
            <a:off x="7231380" y="2200275"/>
            <a:ext cx="1973771" cy="293370"/>
          </a:xfrm>
          <a:prstGeom prst="rect">
            <a:avLst/>
          </a:prstGeom>
          <a:noFill/>
          <a:ln>
            <a:noFill/>
          </a:ln>
        </p:spPr>
        <p:txBody>
          <a:bodyPr wrap="none" lIns="0" tIns="0" rIns="0" bIns="0" anchor="t" anchorCtr="0">
            <a:spAutoFit/>
          </a:bodyPr>
          <a:lstStyle/>
          <a:p>
            <a:pPr algn="l"/>
            <a:r>
              <a:rPr lang="en-US" sz="1500" b="1" dirty="0">
                <a:solidFill>
                  <a:srgbClr val="000000"/>
                </a:solidFill>
                <a:latin typeface="Zen Kaku Gothic New"/>
                <a:ea typeface="Zen Kaku Gothic New"/>
                <a:cs typeface="Zen Kaku Gothic New"/>
              </a:rPr>
              <a:t>Genesis Mission</a:t>
            </a:r>
          </a:p>
        </p:txBody>
      </p:sp>
      <p:sp>
        <p:nvSpPr>
          <p:cNvPr id="12" name="TextBox 12"/>
          <p:cNvSpPr txBox="1"/>
          <p:nvPr/>
        </p:nvSpPr>
        <p:spPr>
          <a:xfrm>
            <a:off x="7231761" y="2475071"/>
            <a:ext cx="4061079"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15を超える連邦機関から50億ドル超を</a:t>
            </a:r>
          </a:p>
          <a:p>
            <a:pPr algn="l">
              <a:lnSpc>
                <a:spcPts val="2100"/>
              </a:lnSpc>
            </a:pPr>
            <a:r>
              <a:rPr lang="zh-CN" sz="1420" dirty="0">
                <a:solidFill>
                  <a:srgbClr val="484848"/>
                </a:solidFill>
                <a:latin typeface="Zen Kaku Gothic New"/>
                <a:ea typeface="Zen Kaku Gothic New"/>
                <a:cs typeface="Zen Kaku Gothic New"/>
              </a:rPr>
              <a:t>集め、278件を選定しました。</a:t>
            </a:r>
          </a:p>
        </p:txBody>
      </p:sp>
      <p:sp>
        <p:nvSpPr>
          <p:cNvPr id="13" name="TextBox 13"/>
          <p:cNvSpPr txBox="1"/>
          <p:nvPr/>
        </p:nvSpPr>
        <p:spPr>
          <a:xfrm>
            <a:off x="7231380" y="3067050"/>
            <a:ext cx="28755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同じ政権が調達を止めた</a:t>
            </a:r>
          </a:p>
        </p:txBody>
      </p:sp>
      <p:sp>
        <p:nvSpPr>
          <p:cNvPr id="14" name="TextBox 14"/>
          <p:cNvSpPr txBox="1"/>
          <p:nvPr/>
        </p:nvSpPr>
        <p:spPr>
          <a:xfrm>
            <a:off x="7231761" y="3341846"/>
            <a:ext cx="4214003" cy="10788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2026年2月27日に大統領が使用停止を指</a:t>
            </a:r>
          </a:p>
          <a:p>
            <a:pPr algn="l">
              <a:lnSpc>
                <a:spcPts val="2100"/>
              </a:lnSpc>
            </a:pPr>
            <a:r>
              <a:rPr lang="zh-CN" sz="1420" dirty="0">
                <a:solidFill>
                  <a:srgbClr val="484848"/>
                </a:solidFill>
                <a:latin typeface="Zen Kaku Gothic New"/>
                <a:ea typeface="Zen Kaku Gothic New"/>
                <a:cs typeface="Zen Kaku Gothic New"/>
              </a:rPr>
              <a:t>示し、3月5日に国防長官が</a:t>
            </a:r>
          </a:p>
          <a:p>
            <a:pPr algn="l">
              <a:lnSpc>
                <a:spcPts val="2100"/>
              </a:lnSpc>
            </a:pPr>
            <a:r>
              <a:rPr lang="zh-CN" sz="1420" dirty="0">
                <a:solidFill>
                  <a:srgbClr val="484848"/>
                </a:solidFill>
                <a:latin typeface="Zen Kaku Gothic New"/>
                <a:ea typeface="Zen Kaku Gothic New"/>
                <a:cs typeface="Zen Kaku Gothic New"/>
              </a:rPr>
              <a:t>サプライチェーンリスクへ指定。3月</a:t>
            </a:r>
          </a:p>
          <a:p>
            <a:pPr algn="l">
              <a:lnSpc>
                <a:spcPts val="2100"/>
              </a:lnSpc>
            </a:pPr>
            <a:r>
              <a:rPr lang="zh-CN" sz="1420" dirty="0">
                <a:solidFill>
                  <a:srgbClr val="484848"/>
                </a:solidFill>
                <a:latin typeface="Zen Kaku Gothic New"/>
                <a:ea typeface="Zen Kaku Gothic New"/>
                <a:cs typeface="Zen Kaku Gothic New"/>
              </a:rPr>
              <a:t>9日にAnthropicが提訴しました。</a:t>
            </a:r>
          </a:p>
        </p:txBody>
      </p:sp>
      <p:sp>
        <p:nvSpPr>
          <p:cNvPr id="15" name="TextBox 15"/>
          <p:cNvSpPr txBox="1"/>
          <p:nvPr/>
        </p:nvSpPr>
        <p:spPr>
          <a:xfrm>
            <a:off x="7231380" y="4467225"/>
            <a:ext cx="2821369"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断ったのはAnthropic側</a:t>
            </a:r>
          </a:p>
        </p:txBody>
      </p:sp>
      <p:sp>
        <p:nvSpPr>
          <p:cNvPr id="16" name="TextBox 16"/>
          <p:cNvSpPr txBox="1"/>
          <p:nvPr/>
        </p:nvSpPr>
        <p:spPr>
          <a:xfrm>
            <a:off x="7231761" y="4742021"/>
            <a:ext cx="4014026" cy="8121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国防省が求めた無制限の利用を、大規</a:t>
            </a:r>
          </a:p>
          <a:p>
            <a:pPr algn="l">
              <a:lnSpc>
                <a:spcPts val="2100"/>
              </a:lnSpc>
            </a:pPr>
            <a:r>
              <a:rPr lang="zh-CN" sz="1420" dirty="0">
                <a:solidFill>
                  <a:srgbClr val="484848"/>
                </a:solidFill>
                <a:latin typeface="Zen Kaku Gothic New"/>
                <a:ea typeface="Zen Kaku Gothic New"/>
                <a:cs typeface="Zen Kaku Gothic New"/>
              </a:rPr>
              <a:t>模監視と完全自律兵器を理由に拒否し</a:t>
            </a:r>
          </a:p>
          <a:p>
            <a:pPr algn="l">
              <a:lnSpc>
                <a:spcPts val="2100"/>
              </a:lnSpc>
            </a:pPr>
            <a:r>
              <a:rPr lang="zh-CN" sz="1420" dirty="0">
                <a:solidFill>
                  <a:srgbClr val="484848"/>
                </a:solidFill>
                <a:latin typeface="Zen Kaku Gothic New"/>
                <a:ea typeface="Zen Kaku Gothic New"/>
                <a:cs typeface="Zen Kaku Gothic New"/>
              </a:rPr>
              <a:t>ています。</a:t>
            </a:r>
          </a:p>
        </p:txBody>
      </p:sp>
      <p:sp>
        <p:nvSpPr>
          <p:cNvPr id="17" name="TextBox 17"/>
          <p:cNvSpPr txBox="1"/>
          <p:nvPr/>
        </p:nvSpPr>
        <p:spPr>
          <a:xfrm>
            <a:off x="601980" y="5514975"/>
            <a:ext cx="5735955"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同じ政権が、選定と排除を同時に進めています。</a:t>
            </a:r>
          </a:p>
        </p:txBody>
      </p:sp>
      <p:sp>
        <p:nvSpPr>
          <p:cNvPr id="18" name="TextBox 18"/>
          <p:cNvSpPr txBox="1"/>
          <p:nvPr/>
        </p:nvSpPr>
        <p:spPr>
          <a:xfrm>
            <a:off x="602361" y="5885021"/>
            <a:ext cx="7272108"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whitehouse.gov（2026年7月22日）、CNBC（2026年3月5日）</a:t>
            </a:r>
          </a:p>
        </p:txBody>
      </p:sp>
      <p:sp>
        <p:nvSpPr>
          <p:cNvPr id="19" name="TextBox 19"/>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0" name="TextBox 20"/>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96</a:t>
            </a:r>
          </a:p>
        </p:txBody>
      </p:sp>
    </p:spTree>
  </p:cSld>
  <p:clrMapOvr>
    <a:masterClrMapping/>
  </p:clrMapOvr>
  <p:transition xmlns:p14="http://schemas.microsoft.com/office/powerpoint/2010/main" p14:dur="400">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4546664"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中国勢とオープンウェイト</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0129359"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オープンウェイトとの差は、</a:t>
            </a:r>
            <a:r>
              <a:rPr lang="zh-CN" sz="2480" b="1" dirty="0">
                <a:solidFill>
                  <a:srgbClr val="264DBF"/>
                </a:solidFill>
                <a:latin typeface="Zen Kaku Gothic New"/>
                <a:ea typeface="Zen Kaku Gothic New"/>
                <a:cs typeface="Zen Kaku Gothic New"/>
              </a:rPr>
              <a:t>4か月</a:t>
            </a:r>
            <a:r>
              <a:rPr lang="zh-CN" sz="2480" b="1" dirty="0">
                <a:solidFill>
                  <a:srgbClr val="000000"/>
                </a:solidFill>
                <a:latin typeface="Zen Kaku Gothic New"/>
                <a:ea typeface="Zen Kaku Gothic New"/>
                <a:cs typeface="Zen Kaku Gothic New"/>
              </a:rPr>
              <a:t>まで縮みました。</a:t>
            </a:r>
          </a:p>
        </p:txBody>
      </p:sp>
      <p:sp>
        <p:nvSpPr>
          <p:cNvPr id="7" name="Rectangle 7"/>
          <p:cNvSpPr/>
          <p:nvPr/>
        </p:nvSpPr>
        <p:spPr>
          <a:xfrm>
            <a:off x="666750" y="2095500"/>
            <a:ext cx="3657600" cy="3238500"/>
          </a:xfrm>
          <a:prstGeom prst="roundRect">
            <a:avLst>
              <a:gd name="adj" fmla="val 2941"/>
            </a:avLst>
          </a:prstGeom>
          <a:solidFill>
            <a:srgbClr val="000000">
              <a:alpha val="8000"/>
            </a:srgbClr>
          </a:solidFill>
          <a:ln>
            <a:noFill/>
          </a:ln>
        </p:spPr>
      </p:sp>
      <p:pic>
        <p:nvPicPr>
          <p:cNvPr id="8" name="Image 8"/>
          <p:cNvPicPr>
            <a:picLocks noChangeAspect="1"/>
          </p:cNvPicPr>
          <p:nvPr/>
        </p:nvPicPr>
        <p:blipFill>
          <a:blip r:embed="rId2"/>
          <a:stretch>
            <a:fillRect/>
          </a:stretch>
        </p:blipFill>
        <p:spPr>
          <a:xfrm>
            <a:off x="609600" y="2042521"/>
            <a:ext cx="3657600" cy="3230159"/>
          </a:xfrm>
          <a:prstGeom prst="rect">
            <a:avLst/>
          </a:prstGeom>
        </p:spPr>
      </p:pic>
      <p:sp>
        <p:nvSpPr>
          <p:cNvPr id="9" name="Rectangle 9"/>
          <p:cNvSpPr/>
          <p:nvPr/>
        </p:nvSpPr>
        <p:spPr>
          <a:xfrm>
            <a:off x="609600" y="2038350"/>
            <a:ext cx="3657600" cy="3238500"/>
          </a:xfrm>
          <a:prstGeom prst="roundRect">
            <a:avLst>
              <a:gd name="adj" fmla="val 2941"/>
            </a:avLst>
          </a:prstGeom>
          <a:noFill/>
          <a:ln w="14288">
            <a:solidFill>
              <a:srgbClr val="E3E7EA"/>
            </a:solidFill>
          </a:ln>
        </p:spPr>
      </p:sp>
      <p:sp>
        <p:nvSpPr>
          <p:cNvPr id="10" name="TextBox 10"/>
          <p:cNvSpPr txBox="1"/>
          <p:nvPr/>
        </p:nvSpPr>
        <p:spPr>
          <a:xfrm>
            <a:off x="549021" y="5408771"/>
            <a:ext cx="3778758" cy="278702"/>
          </a:xfrm>
          <a:prstGeom prst="rect">
            <a:avLst/>
          </a:prstGeom>
          <a:noFill/>
          <a:ln>
            <a:noFill/>
          </a:ln>
        </p:spPr>
        <p:txBody>
          <a:bodyPr wrap="none" lIns="0" tIns="0" rIns="0" bIns="0" anchor="t" anchorCtr="0">
            <a:spAutoFit/>
          </a:bodyPr>
          <a:lstStyle/>
          <a:p>
            <a:pPr algn="ctr"/>
            <a:r>
              <a:rPr lang="zh-CN" sz="1420" dirty="0">
                <a:solidFill>
                  <a:srgbClr val="999999"/>
                </a:solidFill>
                <a:latin typeface="Zen Kaku Gothic New"/>
                <a:ea typeface="Zen Kaku Gothic New"/>
                <a:cs typeface="Zen Kaku Gothic New"/>
              </a:rPr>
              <a:t>上の線が重み非公開、下が重み公開</a:t>
            </a:r>
          </a:p>
        </p:txBody>
      </p:sp>
      <p:sp>
        <p:nvSpPr>
          <p:cNvPr id="11" name="TextBox 11"/>
          <p:cNvSpPr txBox="1"/>
          <p:nvPr/>
        </p:nvSpPr>
        <p:spPr>
          <a:xfrm>
            <a:off x="602361" y="5808821"/>
            <a:ext cx="3614071"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epoch.ai（2026年5月28日）</a:t>
            </a:r>
          </a:p>
        </p:txBody>
      </p:sp>
      <p:sp>
        <p:nvSpPr>
          <p:cNvPr id="12" name="TextBox 12"/>
          <p:cNvSpPr txBox="1"/>
          <p:nvPr/>
        </p:nvSpPr>
        <p:spPr>
          <a:xfrm>
            <a:off x="5421630" y="2009775"/>
            <a:ext cx="3319653"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差は4か月、ECI 8ポイント</a:t>
            </a:r>
          </a:p>
        </p:txBody>
      </p:sp>
      <p:sp>
        <p:nvSpPr>
          <p:cNvPr id="13" name="TextBox 13"/>
          <p:cNvSpPr txBox="1"/>
          <p:nvPr/>
        </p:nvSpPr>
        <p:spPr>
          <a:xfrm>
            <a:off x="5422011" y="2284571"/>
            <a:ext cx="533152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2023年1月から2025年10月までは約3か月でした。</a:t>
            </a:r>
          </a:p>
          <a:p>
            <a:pPr algn="l">
              <a:lnSpc>
                <a:spcPts val="2100"/>
              </a:lnSpc>
            </a:pPr>
            <a:r>
              <a:rPr lang="zh-CN" sz="1420" dirty="0">
                <a:solidFill>
                  <a:srgbClr val="484848"/>
                </a:solidFill>
                <a:latin typeface="Zen Kaku Gothic New"/>
                <a:ea typeface="Zen Kaku Gothic New"/>
                <a:cs typeface="Zen Kaku Gothic New"/>
              </a:rPr>
              <a:t>2026年1月以降は小幅に広がっています。</a:t>
            </a:r>
          </a:p>
        </p:txBody>
      </p:sp>
      <p:sp>
        <p:nvSpPr>
          <p:cNvPr id="14" name="TextBox 14"/>
          <p:cNvSpPr txBox="1"/>
          <p:nvPr/>
        </p:nvSpPr>
        <p:spPr>
          <a:xfrm>
            <a:off x="5421630" y="2876550"/>
            <a:ext cx="2407539"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出力単価は3.48ドル</a:t>
            </a:r>
          </a:p>
        </p:txBody>
      </p:sp>
      <p:sp>
        <p:nvSpPr>
          <p:cNvPr id="15" name="TextBox 15"/>
          <p:cNvSpPr txBox="1"/>
          <p:nvPr/>
        </p:nvSpPr>
        <p:spPr>
          <a:xfrm>
            <a:off x="5422011" y="3151346"/>
            <a:ext cx="6166723"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DeepSeek V4-Pro は100万トークンあたり3.48ドルです。</a:t>
            </a:r>
          </a:p>
          <a:p>
            <a:pPr algn="l">
              <a:lnSpc>
                <a:spcPts val="2100"/>
              </a:lnSpc>
            </a:pPr>
            <a:r>
              <a:rPr lang="zh-CN" sz="1420" dirty="0">
                <a:solidFill>
                  <a:srgbClr val="484848"/>
                </a:solidFill>
                <a:latin typeface="Zen Kaku Gothic New"/>
                <a:ea typeface="Zen Kaku Gothic New"/>
                <a:cs typeface="Zen Kaku Gothic New"/>
              </a:rPr>
              <a:t>OpenAI は30ドル、Anthropic は25ドルでした。</a:t>
            </a:r>
          </a:p>
        </p:txBody>
      </p:sp>
      <p:sp>
        <p:nvSpPr>
          <p:cNvPr id="16" name="TextBox 16"/>
          <p:cNvSpPr txBox="1"/>
          <p:nvPr/>
        </p:nvSpPr>
        <p:spPr>
          <a:xfrm>
            <a:off x="5421630" y="3743325"/>
            <a:ext cx="1276398" cy="293370"/>
          </a:xfrm>
          <a:prstGeom prst="rect">
            <a:avLst/>
          </a:prstGeom>
          <a:noFill/>
          <a:ln>
            <a:noFill/>
          </a:ln>
        </p:spPr>
        <p:txBody>
          <a:bodyPr wrap="none" lIns="0" tIns="0" rIns="0" bIns="0" anchor="t" anchorCtr="0">
            <a:spAutoFit/>
          </a:bodyPr>
          <a:lstStyle/>
          <a:p>
            <a:pPr algn="l"/>
            <a:r>
              <a:rPr lang="zh-CN" sz="1500" b="1" dirty="0">
                <a:solidFill>
                  <a:srgbClr val="000000"/>
                </a:solidFill>
                <a:latin typeface="Zen Kaku Gothic New"/>
                <a:ea typeface="Zen Kaku Gothic New"/>
                <a:cs typeface="Zen Kaku Gothic New"/>
              </a:rPr>
              <a:t>25%の関税</a:t>
            </a:r>
          </a:p>
        </p:txBody>
      </p:sp>
      <p:sp>
        <p:nvSpPr>
          <p:cNvPr id="17" name="TextBox 17"/>
          <p:cNvSpPr txBox="1"/>
          <p:nvPr/>
        </p:nvSpPr>
        <p:spPr>
          <a:xfrm>
            <a:off x="5422011" y="4018121"/>
            <a:ext cx="5790295"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米国は2026年1月15日から対中AIチップに25%の関税を</a:t>
            </a:r>
          </a:p>
          <a:p>
            <a:pPr algn="l">
              <a:lnSpc>
                <a:spcPts val="2100"/>
              </a:lnSpc>
            </a:pPr>
            <a:r>
              <a:rPr lang="zh-CN" sz="1420" dirty="0">
                <a:solidFill>
                  <a:srgbClr val="484848"/>
                </a:solidFill>
                <a:latin typeface="Zen Kaku Gothic New"/>
                <a:ea typeface="Zen Kaku Gothic New"/>
                <a:cs typeface="Zen Kaku Gothic New"/>
              </a:rPr>
              <a:t>課しています。</a:t>
            </a:r>
          </a:p>
        </p:txBody>
      </p:sp>
      <p:sp>
        <p:nvSpPr>
          <p:cNvPr id="18" name="Rectangle 18"/>
          <p:cNvSpPr/>
          <p:nvPr/>
        </p:nvSpPr>
        <p:spPr>
          <a:xfrm>
            <a:off x="5429250" y="5391150"/>
            <a:ext cx="47625" cy="914400"/>
          </a:xfrm>
          <a:prstGeom prst="rect">
            <a:avLst/>
          </a:prstGeom>
          <a:solidFill>
            <a:srgbClr val="47BCC6"/>
          </a:solidFill>
          <a:ln>
            <a:noFill/>
          </a:ln>
        </p:spPr>
      </p:sp>
      <p:sp>
        <p:nvSpPr>
          <p:cNvPr id="19" name="TextBox 19"/>
          <p:cNvSpPr txBox="1"/>
          <p:nvPr/>
        </p:nvSpPr>
        <p:spPr>
          <a:xfrm>
            <a:off x="5631561" y="5465921"/>
            <a:ext cx="5660898" cy="812102"/>
          </a:xfrm>
          <a:prstGeom prst="rect">
            <a:avLst/>
          </a:prstGeom>
          <a:noFill/>
          <a:ln>
            <a:noFill/>
          </a:ln>
        </p:spPr>
        <p:txBody>
          <a:bodyPr wrap="square" lIns="0" tIns="0" rIns="0" bIns="0" anchor="t" anchorCtr="0"/>
          <a:lstStyle/>
          <a:p>
            <a:pPr algn="l">
              <a:lnSpc>
                <a:spcPts val="2100"/>
              </a:lnSpc>
            </a:pPr>
            <a:r>
              <a:rPr lang="zh-CN" sz="1420" dirty="0">
                <a:solidFill>
                  <a:srgbClr val="000000"/>
                </a:solidFill>
                <a:latin typeface="Zen Kaku Gothic New"/>
                <a:ea typeface="Zen Kaku Gothic New"/>
                <a:cs typeface="Zen Kaku Gothic New"/>
              </a:rPr>
              <a:t>「オープンウェイトの禁止は主張していない」。求め</a:t>
            </a:r>
          </a:p>
          <a:p>
            <a:pPr algn="l">
              <a:lnSpc>
                <a:spcPts val="2100"/>
              </a:lnSpc>
            </a:pPr>
            <a:r>
              <a:rPr lang="zh-CN" sz="1420" dirty="0">
                <a:solidFill>
                  <a:srgbClr val="000000"/>
                </a:solidFill>
                <a:latin typeface="Zen Kaku Gothic New"/>
                <a:ea typeface="Zen Kaku Gothic New"/>
                <a:cs typeface="Zen Kaku Gothic New"/>
              </a:rPr>
              <a:t>るのは半導体の輸出規制強化、蒸留の取り締まり、共</a:t>
            </a:r>
          </a:p>
          <a:p>
            <a:pPr algn="l">
              <a:lnSpc>
                <a:spcPts val="2100"/>
              </a:lnSpc>
            </a:pPr>
            <a:r>
              <a:rPr lang="zh-CN" sz="1420" dirty="0">
                <a:solidFill>
                  <a:srgbClr val="000000"/>
                </a:solidFill>
                <a:latin typeface="Zen Kaku Gothic New"/>
                <a:ea typeface="Zen Kaku Gothic New"/>
                <a:cs typeface="Zen Kaku Gothic New"/>
              </a:rPr>
              <a:t>通の安全性テストの3点です。</a:t>
            </a:r>
          </a:p>
        </p:txBody>
      </p:sp>
      <p:sp>
        <p:nvSpPr>
          <p:cNvPr id="20" name="TextBox 20"/>
          <p:cNvSpPr txBox="1"/>
          <p:nvPr/>
        </p:nvSpPr>
        <p:spPr>
          <a:xfrm>
            <a:off x="5631561" y="6227921"/>
            <a:ext cx="5306226"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Anthropic CEO Dario Amodei（2026年7月27日）</a:t>
            </a:r>
          </a:p>
        </p:txBody>
      </p:sp>
      <p:sp>
        <p:nvSpPr>
          <p:cNvPr id="21" name="TextBox 21"/>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2" name="TextBox 22"/>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97</a:t>
            </a:r>
          </a:p>
        </p:txBody>
      </p:sp>
    </p:spTree>
  </p:cSld>
  <p:clrMapOvr>
    <a:masterClrMapping/>
  </p:clrMapOvr>
  <p:transition xmlns:p14="http://schemas.microsoft.com/office/powerpoint/2010/main" p14:dur="400">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90505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日本とEUの制度</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11160738"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日本は</a:t>
            </a:r>
            <a:r>
              <a:rPr lang="zh-CN" sz="2480" b="1" dirty="0">
                <a:solidFill>
                  <a:srgbClr val="264DBF"/>
                </a:solidFill>
                <a:latin typeface="Zen Kaku Gothic New"/>
                <a:ea typeface="Zen Kaku Gothic New"/>
                <a:cs typeface="Zen Kaku Gothic New"/>
              </a:rPr>
              <a:t>促進</a:t>
            </a:r>
            <a:r>
              <a:rPr lang="zh-CN" sz="2480" b="1" dirty="0">
                <a:solidFill>
                  <a:srgbClr val="000000"/>
                </a:solidFill>
                <a:latin typeface="Zen Kaku Gothic New"/>
                <a:ea typeface="Zen Kaku Gothic New"/>
                <a:cs typeface="Zen Kaku Gothic New"/>
              </a:rPr>
              <a:t>に寄り、EUは期日を後ろへ動かしました。</a:t>
            </a:r>
          </a:p>
        </p:txBody>
      </p:sp>
      <p:sp>
        <p:nvSpPr>
          <p:cNvPr id="7" name="Rectangle 7"/>
          <p:cNvSpPr/>
          <p:nvPr/>
        </p:nvSpPr>
        <p:spPr>
          <a:xfrm>
            <a:off x="609600" y="2247900"/>
            <a:ext cx="5334000" cy="2762250"/>
          </a:xfrm>
          <a:prstGeom prst="roundRect">
            <a:avLst>
              <a:gd name="adj" fmla="val 3448"/>
            </a:avLst>
          </a:prstGeom>
          <a:solidFill>
            <a:srgbClr val="F3F3F3"/>
          </a:solidFill>
          <a:ln>
            <a:noFill/>
          </a:ln>
        </p:spPr>
      </p:sp>
      <p:sp>
        <p:nvSpPr>
          <p:cNvPr id="8" name="Rectangle 8"/>
          <p:cNvSpPr/>
          <p:nvPr/>
        </p:nvSpPr>
        <p:spPr>
          <a:xfrm>
            <a:off x="609600" y="2247900"/>
            <a:ext cx="5334000" cy="514350"/>
          </a:xfrm>
          <a:prstGeom prst="roundRect">
            <a:avLst>
              <a:gd name="adj" fmla="val 18519"/>
            </a:avLst>
          </a:prstGeom>
          <a:solidFill>
            <a:srgbClr val="999999"/>
          </a:solidFill>
          <a:ln>
            <a:noFill/>
          </a:ln>
        </p:spPr>
      </p:sp>
      <p:sp>
        <p:nvSpPr>
          <p:cNvPr id="9" name="Rectangle 9"/>
          <p:cNvSpPr/>
          <p:nvPr/>
        </p:nvSpPr>
        <p:spPr>
          <a:xfrm>
            <a:off x="609600" y="2571750"/>
            <a:ext cx="5334000" cy="190500"/>
          </a:xfrm>
          <a:prstGeom prst="rect">
            <a:avLst/>
          </a:prstGeom>
          <a:solidFill>
            <a:srgbClr val="999999"/>
          </a:solidFill>
          <a:ln>
            <a:noFill/>
          </a:ln>
        </p:spPr>
      </p:sp>
      <p:sp>
        <p:nvSpPr>
          <p:cNvPr id="10" name="TextBox 10"/>
          <p:cNvSpPr txBox="1"/>
          <p:nvPr/>
        </p:nvSpPr>
        <p:spPr>
          <a:xfrm>
            <a:off x="868299" y="2420779"/>
            <a:ext cx="1225753" cy="308039"/>
          </a:xfrm>
          <a:prstGeom prst="rect">
            <a:avLst/>
          </a:prstGeom>
          <a:noFill/>
          <a:ln>
            <a:noFill/>
          </a:ln>
        </p:spPr>
        <p:txBody>
          <a:bodyPr wrap="none" lIns="0" tIns="0" rIns="0" bIns="0" anchor="t" anchorCtr="0">
            <a:spAutoFit/>
          </a:bodyPr>
          <a:lstStyle/>
          <a:p>
            <a:pPr algn="l"/>
            <a:r>
              <a:rPr lang="en-US" sz="1580" b="1" dirty="0">
                <a:solidFill>
                  <a:srgbClr val="FFFFFF"/>
                </a:solidFill>
                <a:latin typeface="Zen Kaku Gothic New"/>
                <a:ea typeface="Zen Kaku Gothic New"/>
                <a:cs typeface="Zen Kaku Gothic New"/>
              </a:rPr>
              <a:t>EU AI Act</a:t>
            </a:r>
          </a:p>
        </p:txBody>
      </p:sp>
      <p:sp>
        <p:nvSpPr>
          <p:cNvPr id="11" name="TextBox 11"/>
          <p:cNvSpPr txBox="1"/>
          <p:nvPr/>
        </p:nvSpPr>
        <p:spPr>
          <a:xfrm>
            <a:off x="868680" y="3000375"/>
            <a:ext cx="5314950" cy="293370"/>
          </a:xfrm>
          <a:prstGeom prst="rect">
            <a:avLst/>
          </a:prstGeom>
          <a:noFill/>
          <a:ln>
            <a:noFill/>
          </a:ln>
        </p:spPr>
        <p:txBody>
          <a:bodyPr wrap="none" lIns="0" tIns="0" rIns="0" bIns="0" anchor="t" anchorCtr="0">
            <a:spAutoFit/>
          </a:bodyPr>
          <a:lstStyle/>
          <a:p>
            <a:pPr algn="l"/>
            <a:r>
              <a:rPr lang="zh-CN" sz="1500" dirty="0">
                <a:solidFill>
                  <a:srgbClr val="484848"/>
                </a:solidFill>
                <a:latin typeface="Zen Kaku Gothic New"/>
                <a:ea typeface="Zen Kaku Gothic New"/>
                <a:cs typeface="Zen Kaku Gothic New"/>
              </a:rPr>
              <a:t>・透明性義務（第50条）は2026年8月2日に適用</a:t>
            </a:r>
          </a:p>
        </p:txBody>
      </p:sp>
      <p:sp>
        <p:nvSpPr>
          <p:cNvPr id="12" name="TextBox 12"/>
          <p:cNvSpPr txBox="1"/>
          <p:nvPr/>
        </p:nvSpPr>
        <p:spPr>
          <a:xfrm>
            <a:off x="868680" y="3400425"/>
            <a:ext cx="5107305" cy="293370"/>
          </a:xfrm>
          <a:prstGeom prst="rect">
            <a:avLst/>
          </a:prstGeom>
          <a:noFill/>
          <a:ln>
            <a:noFill/>
          </a:ln>
        </p:spPr>
        <p:txBody>
          <a:bodyPr wrap="none" lIns="0" tIns="0" rIns="0" bIns="0" anchor="t" anchorCtr="0">
            <a:spAutoFit/>
          </a:bodyPr>
          <a:lstStyle/>
          <a:p>
            <a:pPr algn="l"/>
            <a:r>
              <a:rPr lang="zh-CN" sz="1500" dirty="0">
                <a:solidFill>
                  <a:srgbClr val="484848"/>
                </a:solidFill>
                <a:latin typeface="Zen Kaku Gothic New"/>
                <a:ea typeface="Zen Kaku Gothic New"/>
                <a:cs typeface="Zen Kaku Gothic New"/>
              </a:rPr>
              <a:t>・高リスク（Annex III）は2027年12月2日へ</a:t>
            </a:r>
          </a:p>
        </p:txBody>
      </p:sp>
      <p:sp>
        <p:nvSpPr>
          <p:cNvPr id="13" name="TextBox 13"/>
          <p:cNvSpPr txBox="1"/>
          <p:nvPr/>
        </p:nvSpPr>
        <p:spPr>
          <a:xfrm>
            <a:off x="868680" y="3800475"/>
            <a:ext cx="4498340" cy="293370"/>
          </a:xfrm>
          <a:prstGeom prst="rect">
            <a:avLst/>
          </a:prstGeom>
          <a:noFill/>
          <a:ln>
            <a:noFill/>
          </a:ln>
        </p:spPr>
        <p:txBody>
          <a:bodyPr wrap="none" lIns="0" tIns="0" rIns="0" bIns="0" anchor="t" anchorCtr="0">
            <a:spAutoFit/>
          </a:bodyPr>
          <a:lstStyle/>
          <a:p>
            <a:pPr algn="l"/>
            <a:r>
              <a:rPr lang="zh-CN" sz="1500" dirty="0">
                <a:solidFill>
                  <a:srgbClr val="484848"/>
                </a:solidFill>
                <a:latin typeface="Zen Kaku Gothic New"/>
                <a:ea typeface="Zen Kaku Gothic New"/>
                <a:cs typeface="Zen Kaku Gothic New"/>
              </a:rPr>
              <a:t>・組込型（Annex I）は2028年8月2日へ</a:t>
            </a:r>
          </a:p>
        </p:txBody>
      </p:sp>
      <p:sp>
        <p:nvSpPr>
          <p:cNvPr id="14" name="TextBox 14"/>
          <p:cNvSpPr txBox="1"/>
          <p:nvPr/>
        </p:nvSpPr>
        <p:spPr>
          <a:xfrm>
            <a:off x="868680" y="4200525"/>
            <a:ext cx="5197929" cy="293370"/>
          </a:xfrm>
          <a:prstGeom prst="rect">
            <a:avLst/>
          </a:prstGeom>
          <a:noFill/>
          <a:ln>
            <a:noFill/>
          </a:ln>
        </p:spPr>
        <p:txBody>
          <a:bodyPr wrap="none" lIns="0" tIns="0" rIns="0" bIns="0" anchor="t" anchorCtr="0">
            <a:spAutoFit/>
          </a:bodyPr>
          <a:lstStyle/>
          <a:p>
            <a:pPr algn="l"/>
            <a:r>
              <a:rPr lang="zh-CN" sz="1500" dirty="0">
                <a:solidFill>
                  <a:srgbClr val="484848"/>
                </a:solidFill>
                <a:latin typeface="Zen Kaku Gothic New"/>
                <a:ea typeface="Zen Kaku Gothic New"/>
                <a:cs typeface="Zen Kaku Gothic New"/>
              </a:rPr>
              <a:t>・2026年5月6日にDigital Omnibusで暫定合意</a:t>
            </a:r>
          </a:p>
        </p:txBody>
      </p:sp>
      <p:sp>
        <p:nvSpPr>
          <p:cNvPr id="15" name="Rectangle 15"/>
          <p:cNvSpPr/>
          <p:nvPr/>
        </p:nvSpPr>
        <p:spPr>
          <a:xfrm>
            <a:off x="6248400" y="2247900"/>
            <a:ext cx="5334000" cy="2762250"/>
          </a:xfrm>
          <a:prstGeom prst="roundRect">
            <a:avLst>
              <a:gd name="adj" fmla="val 3448"/>
            </a:avLst>
          </a:prstGeom>
          <a:solidFill>
            <a:srgbClr val="EEF6F7"/>
          </a:solidFill>
          <a:ln>
            <a:noFill/>
          </a:ln>
        </p:spPr>
      </p:sp>
      <p:sp>
        <p:nvSpPr>
          <p:cNvPr id="16" name="Rectangle 16"/>
          <p:cNvSpPr/>
          <p:nvPr/>
        </p:nvSpPr>
        <p:spPr>
          <a:xfrm>
            <a:off x="6248400" y="2247900"/>
            <a:ext cx="5334000" cy="514350"/>
          </a:xfrm>
          <a:prstGeom prst="roundRect">
            <a:avLst>
              <a:gd name="adj" fmla="val 18519"/>
            </a:avLst>
          </a:prstGeom>
          <a:solidFill>
            <a:srgbClr val="47BCC6"/>
          </a:solidFill>
          <a:ln>
            <a:noFill/>
          </a:ln>
        </p:spPr>
      </p:sp>
      <p:sp>
        <p:nvSpPr>
          <p:cNvPr id="17" name="Rectangle 17"/>
          <p:cNvSpPr/>
          <p:nvPr/>
        </p:nvSpPr>
        <p:spPr>
          <a:xfrm>
            <a:off x="6248400" y="2571750"/>
            <a:ext cx="5334000" cy="190500"/>
          </a:xfrm>
          <a:prstGeom prst="rect">
            <a:avLst/>
          </a:prstGeom>
          <a:solidFill>
            <a:srgbClr val="47BCC6"/>
          </a:solidFill>
          <a:ln>
            <a:noFill/>
          </a:ln>
        </p:spPr>
      </p:sp>
      <p:sp>
        <p:nvSpPr>
          <p:cNvPr id="18" name="TextBox 18"/>
          <p:cNvSpPr txBox="1"/>
          <p:nvPr/>
        </p:nvSpPr>
        <p:spPr>
          <a:xfrm>
            <a:off x="6507099" y="2420779"/>
            <a:ext cx="3292412" cy="308039"/>
          </a:xfrm>
          <a:prstGeom prst="rect">
            <a:avLst/>
          </a:prstGeom>
          <a:noFill/>
          <a:ln>
            <a:noFill/>
          </a:ln>
        </p:spPr>
        <p:txBody>
          <a:bodyPr wrap="none" lIns="0" tIns="0" rIns="0" bIns="0" anchor="t" anchorCtr="0">
            <a:spAutoFit/>
          </a:bodyPr>
          <a:lstStyle/>
          <a:p>
            <a:pPr algn="l"/>
            <a:r>
              <a:rPr lang="zh-CN" sz="1580" b="1" dirty="0">
                <a:solidFill>
                  <a:srgbClr val="FFFFFF"/>
                </a:solidFill>
                <a:latin typeface="Zen Kaku Gothic New"/>
                <a:ea typeface="Zen Kaku Gothic New"/>
                <a:cs typeface="Zen Kaku Gothic New"/>
              </a:rPr>
              <a:t>人工知能基本計画（日本）</a:t>
            </a:r>
          </a:p>
        </p:txBody>
      </p:sp>
      <p:sp>
        <p:nvSpPr>
          <p:cNvPr id="19" name="TextBox 19"/>
          <p:cNvSpPr txBox="1"/>
          <p:nvPr/>
        </p:nvSpPr>
        <p:spPr>
          <a:xfrm>
            <a:off x="6507480" y="3000375"/>
            <a:ext cx="3333750"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・2025年12月23日に閣議決定</a:t>
            </a:r>
          </a:p>
        </p:txBody>
      </p:sp>
      <p:sp>
        <p:nvSpPr>
          <p:cNvPr id="20" name="TextBox 20"/>
          <p:cNvSpPr txBox="1"/>
          <p:nvPr/>
        </p:nvSpPr>
        <p:spPr>
          <a:xfrm>
            <a:off x="6507480" y="3400425"/>
            <a:ext cx="5042535"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・副題は「信頼できるAI」による日本再起</a:t>
            </a:r>
          </a:p>
        </p:txBody>
      </p:sp>
      <p:sp>
        <p:nvSpPr>
          <p:cNvPr id="21" name="TextBox 21"/>
          <p:cNvSpPr txBox="1"/>
          <p:nvPr/>
        </p:nvSpPr>
        <p:spPr>
          <a:xfrm>
            <a:off x="6507480" y="3800475"/>
            <a:ext cx="3962400"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・AI法 第18条第1項に基づく計画</a:t>
            </a:r>
          </a:p>
        </p:txBody>
      </p:sp>
      <p:sp>
        <p:nvSpPr>
          <p:cNvPr id="22" name="TextBox 22"/>
          <p:cNvSpPr txBox="1"/>
          <p:nvPr/>
        </p:nvSpPr>
        <p:spPr>
          <a:xfrm>
            <a:off x="6507480" y="4200525"/>
            <a:ext cx="4775835" cy="293370"/>
          </a:xfrm>
          <a:prstGeom prst="rect">
            <a:avLst/>
          </a:prstGeom>
          <a:noFill/>
          <a:ln>
            <a:noFill/>
          </a:ln>
        </p:spPr>
        <p:txBody>
          <a:bodyPr wrap="none" lIns="0" tIns="0" rIns="0" bIns="0" anchor="t" anchorCtr="0">
            <a:spAutoFit/>
          </a:bodyPr>
          <a:lstStyle/>
          <a:p>
            <a:pPr algn="l"/>
            <a:r>
              <a:rPr lang="zh-CN" sz="1500" dirty="0">
                <a:solidFill>
                  <a:srgbClr val="000000"/>
                </a:solidFill>
                <a:latin typeface="Zen Kaku Gothic New"/>
                <a:ea typeface="Zen Kaku Gothic New"/>
                <a:cs typeface="Zen Kaku Gothic New"/>
              </a:rPr>
              <a:t>・目標はAIを最も開発・活用しやすい国</a:t>
            </a:r>
          </a:p>
        </p:txBody>
      </p:sp>
      <p:sp>
        <p:nvSpPr>
          <p:cNvPr id="23" name="TextBox 23"/>
          <p:cNvSpPr txBox="1"/>
          <p:nvPr/>
        </p:nvSpPr>
        <p:spPr>
          <a:xfrm>
            <a:off x="601599" y="5259229"/>
            <a:ext cx="8207026" cy="308039"/>
          </a:xfrm>
          <a:prstGeom prst="rect">
            <a:avLst/>
          </a:prstGeom>
          <a:noFill/>
          <a:ln>
            <a:noFill/>
          </a:ln>
        </p:spPr>
        <p:txBody>
          <a:bodyPr wrap="none" lIns="0" tIns="0" rIns="0" bIns="0" anchor="t" anchorCtr="0">
            <a:spAutoFit/>
          </a:bodyPr>
          <a:lstStyle/>
          <a:p>
            <a:pPr algn="l"/>
            <a:r>
              <a:rPr lang="zh-CN" sz="1580" b="1" dirty="0">
                <a:solidFill>
                  <a:srgbClr val="000000"/>
                </a:solidFill>
                <a:latin typeface="Zen Kaku Gothic New"/>
                <a:ea typeface="Zen Kaku Gothic New"/>
                <a:cs typeface="Zen Kaku Gothic New"/>
              </a:rPr>
              <a:t>規制の強弱より、いつ何が発効するかで社内の準備が決まります。</a:t>
            </a:r>
          </a:p>
        </p:txBody>
      </p:sp>
      <p:sp>
        <p:nvSpPr>
          <p:cNvPr id="24" name="TextBox 24"/>
          <p:cNvSpPr txBox="1"/>
          <p:nvPr/>
        </p:nvSpPr>
        <p:spPr>
          <a:xfrm>
            <a:off x="602361" y="5580221"/>
            <a:ext cx="8208944" cy="278702"/>
          </a:xfrm>
          <a:prstGeom prst="rect">
            <a:avLst/>
          </a:prstGeom>
          <a:noFill/>
          <a:ln>
            <a:noFill/>
          </a:ln>
        </p:spPr>
        <p:txBody>
          <a:bodyPr wrap="none" lIns="0" tIns="0" rIns="0" bIns="0" anchor="t" anchorCtr="0">
            <a:spAutoFit/>
          </a:bodyPr>
          <a:lstStyle/>
          <a:p>
            <a:pPr algn="l"/>
            <a:r>
              <a:rPr lang="zh-CN" sz="1420" dirty="0">
                <a:solidFill>
                  <a:srgbClr val="999999"/>
                </a:solidFill>
                <a:latin typeface="Zen Kaku Gothic New"/>
                <a:ea typeface="Zen Kaku Gothic New"/>
                <a:cs typeface="Zen Kaku Gothic New"/>
              </a:rPr>
              <a:t>出典 cao.go.jp（人工知能基本計画）、Gibson Dunn（EU Digital Omnibus）</a:t>
            </a:r>
          </a:p>
        </p:txBody>
      </p:sp>
      <p:sp>
        <p:nvSpPr>
          <p:cNvPr id="25" name="TextBox 2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6" name="TextBox 26"/>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98</a:t>
            </a:r>
          </a:p>
        </p:txBody>
      </p:sp>
    </p:spTree>
  </p:cSld>
  <p:clrMapOvr>
    <a:masterClrMapping/>
  </p:clrMapOvr>
  <p:transition xmlns:p14="http://schemas.microsoft.com/office/powerpoint/2010/main" p14:dur="400">
    <p:fade/>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3792569"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明日から見ておくもの</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27125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見るのは順位表ではなく、</a:t>
            </a:r>
            <a:r>
              <a:rPr lang="zh-CN" sz="2480" b="1" dirty="0">
                <a:solidFill>
                  <a:srgbClr val="264DBF"/>
                </a:solidFill>
                <a:latin typeface="Zen Kaku Gothic New"/>
                <a:ea typeface="Zen Kaku Gothic New"/>
                <a:cs typeface="Zen Kaku Gothic New"/>
              </a:rPr>
              <a:t>自社の1タスク</a:t>
            </a:r>
            <a:r>
              <a:rPr lang="zh-CN" sz="2480" b="1" dirty="0">
                <a:solidFill>
                  <a:srgbClr val="000000"/>
                </a:solidFill>
                <a:latin typeface="Zen Kaku Gothic New"/>
                <a:ea typeface="Zen Kaku Gothic New"/>
                <a:cs typeface="Zen Kaku Gothic New"/>
              </a:rPr>
              <a:t>です。</a:t>
            </a:r>
          </a:p>
        </p:txBody>
      </p:sp>
      <p:sp>
        <p:nvSpPr>
          <p:cNvPr id="7" name="Polygon 7"/>
          <p:cNvSpPr/>
          <p:nvPr/>
        </p:nvSpPr>
        <p:spPr>
          <a:xfrm>
            <a:off x="619125" y="225742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8" name="TextBox 8"/>
          <p:cNvSpPr txBox="1"/>
          <p:nvPr/>
        </p:nvSpPr>
        <p:spPr>
          <a:xfrm>
            <a:off x="944118" y="2250758"/>
            <a:ext cx="2305050"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自社の業務で測る</a:t>
            </a:r>
          </a:p>
        </p:txBody>
      </p:sp>
      <p:sp>
        <p:nvSpPr>
          <p:cNvPr id="9" name="TextBox 9"/>
          <p:cNvSpPr txBox="1"/>
          <p:nvPr/>
        </p:nvSpPr>
        <p:spPr>
          <a:xfrm>
            <a:off x="945261" y="2570321"/>
            <a:ext cx="10025110" cy="545402"/>
          </a:xfrm>
          <a:prstGeom prst="rect">
            <a:avLst/>
          </a:prstGeom>
          <a:noFill/>
          <a:ln>
            <a:noFill/>
          </a:ln>
        </p:spPr>
        <p:txBody>
          <a:bodyPr wrap="square" lIns="0" tIns="0" rIns="0" bIns="0" anchor="t" anchorCtr="0"/>
          <a:lstStyle/>
          <a:p>
            <a:pPr algn="l">
              <a:lnSpc>
                <a:spcPts val="2100"/>
              </a:lnSpc>
            </a:pPr>
            <a:r>
              <a:rPr lang="zh-CN" sz="1420" dirty="0">
                <a:solidFill>
                  <a:srgbClr val="484848"/>
                </a:solidFill>
                <a:latin typeface="Zen Kaku Gothic New"/>
                <a:ea typeface="Zen Kaku Gothic New"/>
                <a:cs typeface="Zen Kaku Gothic New"/>
              </a:rPr>
              <a:t>自社の実データで同じ1業務を通し、時間と手戻りを記録します。公開ベンチの順位は、他社の</a:t>
            </a:r>
          </a:p>
          <a:p>
            <a:pPr algn="l">
              <a:lnSpc>
                <a:spcPts val="2100"/>
              </a:lnSpc>
            </a:pPr>
            <a:r>
              <a:rPr lang="zh-CN" sz="1420" dirty="0">
                <a:solidFill>
                  <a:srgbClr val="484848"/>
                </a:solidFill>
                <a:latin typeface="Zen Kaku Gothic New"/>
                <a:ea typeface="Zen Kaku Gothic New"/>
                <a:cs typeface="Zen Kaku Gothic New"/>
              </a:rPr>
              <a:t>課題で測った結果です。</a:t>
            </a:r>
          </a:p>
        </p:txBody>
      </p:sp>
      <p:sp>
        <p:nvSpPr>
          <p:cNvPr id="10" name="Polygon 10"/>
          <p:cNvSpPr/>
          <p:nvPr/>
        </p:nvSpPr>
        <p:spPr>
          <a:xfrm>
            <a:off x="619125" y="3162300"/>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1" name="TextBox 11"/>
          <p:cNvSpPr txBox="1"/>
          <p:nvPr/>
        </p:nvSpPr>
        <p:spPr>
          <a:xfrm>
            <a:off x="944118" y="3155632"/>
            <a:ext cx="2748405"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1タスクいくらで見る</a:t>
            </a:r>
          </a:p>
        </p:txBody>
      </p:sp>
      <p:sp>
        <p:nvSpPr>
          <p:cNvPr id="12" name="TextBox 12"/>
          <p:cNvSpPr txBox="1"/>
          <p:nvPr/>
        </p:nvSpPr>
        <p:spPr>
          <a:xfrm>
            <a:off x="945261" y="3475196"/>
            <a:ext cx="1026037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比べるのは1件あたりの費用です。単価が安いモデルでも、遅くて再試行が増えれば逆転します。</a:t>
            </a:r>
          </a:p>
        </p:txBody>
      </p:sp>
      <p:sp>
        <p:nvSpPr>
          <p:cNvPr id="13" name="Polygon 13"/>
          <p:cNvSpPr/>
          <p:nvPr/>
        </p:nvSpPr>
        <p:spPr>
          <a:xfrm>
            <a:off x="619125" y="3800475"/>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4" name="TextBox 14"/>
          <p:cNvSpPr txBox="1"/>
          <p:nvPr/>
        </p:nvSpPr>
        <p:spPr>
          <a:xfrm>
            <a:off x="944118" y="3793808"/>
            <a:ext cx="3892548"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3か月で入れ替わる前提で作る</a:t>
            </a:r>
          </a:p>
        </p:txBody>
      </p:sp>
      <p:sp>
        <p:nvSpPr>
          <p:cNvPr id="15" name="TextBox 15"/>
          <p:cNvSpPr txBox="1"/>
          <p:nvPr/>
        </p:nvSpPr>
        <p:spPr>
          <a:xfrm>
            <a:off x="945261" y="4113371"/>
            <a:ext cx="82488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モデル名を手順書やコードに埋め込まず、差し替えられる形にしておきます。</a:t>
            </a:r>
          </a:p>
        </p:txBody>
      </p:sp>
      <p:sp>
        <p:nvSpPr>
          <p:cNvPr id="16" name="Polygon 16"/>
          <p:cNvSpPr/>
          <p:nvPr/>
        </p:nvSpPr>
        <p:spPr>
          <a:xfrm>
            <a:off x="619125" y="4438650"/>
            <a:ext cx="209550" cy="209550"/>
          </a:xfrm>
          <a:custGeom>
            <a:avLst/>
            <a:gdLst/>
            <a:ahLst/>
            <a:cxnLst/>
            <a:rect l="l" t="t" r="r" b="b"/>
            <a:pathLst>
              <a:path w="209550" h="209550">
                <a:moveTo>
                  <a:pt x="104775" y="0"/>
                </a:moveTo>
                <a:lnTo>
                  <a:pt x="209550" y="104775"/>
                </a:lnTo>
                <a:lnTo>
                  <a:pt x="104775" y="209550"/>
                </a:lnTo>
                <a:lnTo>
                  <a:pt x="0" y="104775"/>
                </a:lnTo>
                <a:close/>
              </a:path>
            </a:pathLst>
          </a:custGeom>
          <a:solidFill>
            <a:srgbClr val="47BCC6"/>
          </a:solidFill>
          <a:ln>
            <a:noFill/>
          </a:ln>
        </p:spPr>
      </p:sp>
      <p:sp>
        <p:nvSpPr>
          <p:cNvPr id="17" name="TextBox 17"/>
          <p:cNvSpPr txBox="1"/>
          <p:nvPr/>
        </p:nvSpPr>
        <p:spPr>
          <a:xfrm>
            <a:off x="944118" y="4431982"/>
            <a:ext cx="5823290" cy="322707"/>
          </a:xfrm>
          <a:prstGeom prst="rect">
            <a:avLst/>
          </a:prstGeom>
          <a:noFill/>
          <a:ln>
            <a:noFill/>
          </a:ln>
        </p:spPr>
        <p:txBody>
          <a:bodyPr wrap="none" lIns="0" tIns="0" rIns="0" bIns="0" anchor="t" anchorCtr="0">
            <a:spAutoFit/>
          </a:bodyPr>
          <a:lstStyle/>
          <a:p>
            <a:pPr algn="l"/>
            <a:r>
              <a:rPr lang="zh-CN" sz="1650" b="1" dirty="0">
                <a:solidFill>
                  <a:srgbClr val="000000"/>
                </a:solidFill>
                <a:latin typeface="Zen Kaku Gothic New"/>
                <a:ea typeface="Zen Kaku Gothic New"/>
                <a:cs typeface="Zen Kaku Gothic New"/>
              </a:rPr>
              <a:t>AIを走らせる環境の外向き通信を確認する</a:t>
            </a:r>
          </a:p>
        </p:txBody>
      </p:sp>
      <p:sp>
        <p:nvSpPr>
          <p:cNvPr id="18" name="TextBox 18"/>
          <p:cNvSpPr txBox="1"/>
          <p:nvPr/>
        </p:nvSpPr>
        <p:spPr>
          <a:xfrm>
            <a:off x="945261" y="4751546"/>
            <a:ext cx="1082049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NEWS 17 は、評価環境に残った経路1つが起点でした。自社の検証環境も同じ確認が要ります。</a:t>
            </a:r>
          </a:p>
        </p:txBody>
      </p:sp>
      <p:sp>
        <p:nvSpPr>
          <p:cNvPr id="19" name="Rectangle 19"/>
          <p:cNvSpPr/>
          <p:nvPr/>
        </p:nvSpPr>
        <p:spPr>
          <a:xfrm>
            <a:off x="609600" y="5391150"/>
            <a:ext cx="10972800" cy="723900"/>
          </a:xfrm>
          <a:prstGeom prst="roundRect">
            <a:avLst>
              <a:gd name="adj" fmla="val 7895"/>
            </a:avLst>
          </a:prstGeom>
          <a:solidFill>
            <a:srgbClr val="EEF6F7"/>
          </a:solidFill>
          <a:ln>
            <a:noFill/>
          </a:ln>
        </p:spPr>
      </p:sp>
      <p:sp>
        <p:nvSpPr>
          <p:cNvPr id="20" name="Rectangle 20"/>
          <p:cNvSpPr/>
          <p:nvPr/>
        </p:nvSpPr>
        <p:spPr>
          <a:xfrm>
            <a:off x="609600" y="5391150"/>
            <a:ext cx="47625" cy="723900"/>
          </a:xfrm>
          <a:prstGeom prst="rect">
            <a:avLst/>
          </a:prstGeom>
          <a:solidFill>
            <a:srgbClr val="264DBF"/>
          </a:solidFill>
          <a:ln>
            <a:noFill/>
          </a:ln>
        </p:spPr>
      </p:sp>
      <p:sp>
        <p:nvSpPr>
          <p:cNvPr id="21" name="TextBox 21"/>
          <p:cNvSpPr txBox="1"/>
          <p:nvPr/>
        </p:nvSpPr>
        <p:spPr>
          <a:xfrm>
            <a:off x="811530" y="5495925"/>
            <a:ext cx="2355532" cy="293370"/>
          </a:xfrm>
          <a:prstGeom prst="rect">
            <a:avLst/>
          </a:prstGeom>
          <a:noFill/>
          <a:ln>
            <a:noFill/>
          </a:ln>
        </p:spPr>
        <p:txBody>
          <a:bodyPr wrap="none" lIns="0" tIns="0" rIns="0" bIns="0" anchor="t" anchorCtr="0">
            <a:spAutoFit/>
          </a:bodyPr>
          <a:lstStyle/>
          <a:p>
            <a:pPr algn="l"/>
            <a:r>
              <a:rPr lang="zh-CN" sz="1500" b="1" dirty="0">
                <a:solidFill>
                  <a:srgbClr val="264DBF"/>
                </a:solidFill>
                <a:latin typeface="Zen Kaku Gothic New"/>
                <a:ea typeface="Zen Kaku Gothic New"/>
                <a:cs typeface="Zen Kaku Gothic New"/>
              </a:rPr>
              <a:t>測り方を決めておく</a:t>
            </a:r>
          </a:p>
        </p:txBody>
      </p:sp>
      <p:sp>
        <p:nvSpPr>
          <p:cNvPr id="22" name="TextBox 22"/>
          <p:cNvSpPr txBox="1"/>
          <p:nvPr/>
        </p:nvSpPr>
        <p:spPr>
          <a:xfrm>
            <a:off x="811911" y="5770721"/>
            <a:ext cx="9789843" cy="278702"/>
          </a:xfrm>
          <a:prstGeom prst="rect">
            <a:avLst/>
          </a:prstGeom>
          <a:noFill/>
          <a:ln>
            <a:noFill/>
          </a:ln>
        </p:spPr>
        <p:txBody>
          <a:bodyPr wrap="none" lIns="0" tIns="0" rIns="0" bIns="0" anchor="t" anchorCtr="0">
            <a:spAutoFit/>
          </a:bodyPr>
          <a:lstStyle/>
          <a:p>
            <a:pPr algn="l"/>
            <a:r>
              <a:rPr lang="zh-CN" sz="1420" dirty="0">
                <a:solidFill>
                  <a:srgbClr val="000000"/>
                </a:solidFill>
                <a:latin typeface="Zen Kaku Gothic New"/>
                <a:ea typeface="Zen Kaku Gothic New"/>
                <a:cs typeface="Zen Kaku Gothic New"/>
              </a:rPr>
              <a:t>評価の記録先と担当を先に決めておくと、次のモデルが出たときの比較が1日で終わります。</a:t>
            </a:r>
          </a:p>
        </p:txBody>
      </p:sp>
      <p:sp>
        <p:nvSpPr>
          <p:cNvPr id="23" name="TextBox 2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4" name="TextBox 24"/>
          <p:cNvSpPr txBox="1"/>
          <p:nvPr/>
        </p:nvSpPr>
        <p:spPr>
          <a:xfrm>
            <a:off x="11427809" y="6597491"/>
            <a:ext cx="159353"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99</a:t>
            </a:r>
          </a:p>
        </p:txBody>
      </p:sp>
    </p:spTree>
  </p:cSld>
  <p:clrMapOvr>
    <a:masterClrMapping/>
  </p:clrMapOvr>
  <p:transition xmlns:p14="http://schemas.microsoft.com/office/powerpoint/2010/main" p14:dur="400">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2655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出典一覧 1/3</a:t>
            </a:r>
          </a:p>
        </p:txBody>
      </p:sp>
      <p:sp>
        <p:nvSpPr>
          <p:cNvPr id="5" name="Rectangle 5"/>
          <p:cNvSpPr/>
          <p:nvPr/>
        </p:nvSpPr>
        <p:spPr>
          <a:xfrm>
            <a:off x="609600" y="1028700"/>
            <a:ext cx="10972800" cy="19050"/>
          </a:xfrm>
          <a:prstGeom prst="rect">
            <a:avLst/>
          </a:prstGeom>
          <a:solidFill>
            <a:srgbClr val="A3DDE3"/>
          </a:solidFill>
          <a:ln>
            <a:noFill/>
          </a:ln>
        </p:spPr>
      </p:sp>
      <p:sp>
        <p:nvSpPr>
          <p:cNvPr id="6" name="TextBox 6"/>
          <p:cNvSpPr txBox="1"/>
          <p:nvPr/>
        </p:nvSpPr>
        <p:spPr>
          <a:xfrm>
            <a:off x="597027" y="1294924"/>
            <a:ext cx="9035272" cy="484060"/>
          </a:xfrm>
          <a:prstGeom prst="rect">
            <a:avLst/>
          </a:prstGeom>
          <a:noFill/>
          <a:ln>
            <a:noFill/>
          </a:ln>
        </p:spPr>
        <p:txBody>
          <a:bodyPr wrap="none" lIns="0" tIns="0" rIns="0" bIns="0" anchor="t" anchorCtr="0">
            <a:spAutoFit/>
          </a:bodyPr>
          <a:lstStyle/>
          <a:p>
            <a:pPr algn="l"/>
            <a:r>
              <a:rPr lang="zh-CN" sz="2480" b="1" dirty="0">
                <a:solidFill>
                  <a:srgbClr val="000000"/>
                </a:solidFill>
                <a:latin typeface="Zen Kaku Gothic New"/>
                <a:ea typeface="Zen Kaku Gothic New"/>
                <a:cs typeface="Zen Kaku Gothic New"/>
              </a:rPr>
              <a:t>数字の出どころは、</a:t>
            </a:r>
            <a:r>
              <a:rPr lang="zh-CN" sz="2480" b="1" dirty="0">
                <a:solidFill>
                  <a:srgbClr val="264DBF"/>
                </a:solidFill>
                <a:latin typeface="Zen Kaku Gothic New"/>
                <a:ea typeface="Zen Kaku Gothic New"/>
                <a:cs typeface="Zen Kaku Gothic New"/>
              </a:rPr>
              <a:t>この一覧</a:t>
            </a:r>
            <a:r>
              <a:rPr lang="zh-CN" sz="2480" b="1" dirty="0">
                <a:solidFill>
                  <a:srgbClr val="000000"/>
                </a:solidFill>
                <a:latin typeface="Zen Kaku Gothic New"/>
                <a:ea typeface="Zen Kaku Gothic New"/>
                <a:cs typeface="Zen Kaku Gothic New"/>
              </a:rPr>
              <a:t>からたどれます。</a:t>
            </a:r>
          </a:p>
        </p:txBody>
      </p:sp>
      <p:sp>
        <p:nvSpPr>
          <p:cNvPr id="7" name="Rectangle 7"/>
          <p:cNvSpPr/>
          <p:nvPr/>
        </p:nvSpPr>
        <p:spPr>
          <a:xfrm>
            <a:off x="609600" y="2247900"/>
            <a:ext cx="10972800" cy="419100"/>
          </a:xfrm>
          <a:prstGeom prst="rect">
            <a:avLst/>
          </a:prstGeom>
          <a:solidFill>
            <a:srgbClr val="0B2E33"/>
          </a:solidFill>
          <a:ln>
            <a:noFill/>
          </a:ln>
        </p:spPr>
      </p:sp>
      <p:sp>
        <p:nvSpPr>
          <p:cNvPr id="8" name="TextBox 8"/>
          <p:cNvSpPr txBox="1"/>
          <p:nvPr/>
        </p:nvSpPr>
        <p:spPr>
          <a:xfrm>
            <a:off x="773811" y="2370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ドメイン</a:t>
            </a:r>
          </a:p>
        </p:txBody>
      </p:sp>
      <p:sp>
        <p:nvSpPr>
          <p:cNvPr id="9" name="TextBox 9"/>
          <p:cNvSpPr txBox="1"/>
          <p:nvPr/>
        </p:nvSpPr>
        <p:spPr>
          <a:xfrm>
            <a:off x="5250561" y="23702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何の出典か</a:t>
            </a:r>
          </a:p>
        </p:txBody>
      </p:sp>
      <p:sp>
        <p:nvSpPr>
          <p:cNvPr id="10" name="Rectangle 10"/>
          <p:cNvSpPr/>
          <p:nvPr/>
        </p:nvSpPr>
        <p:spPr>
          <a:xfrm>
            <a:off x="609600" y="2667000"/>
            <a:ext cx="10972800" cy="457200"/>
          </a:xfrm>
          <a:prstGeom prst="rect">
            <a:avLst/>
          </a:prstGeom>
          <a:solidFill>
            <a:srgbClr val="FFFFFF"/>
          </a:solidFill>
          <a:ln>
            <a:noFill/>
          </a:ln>
        </p:spPr>
      </p:sp>
      <p:sp>
        <p:nvSpPr>
          <p:cNvPr id="11" name="TextBox 11"/>
          <p:cNvSpPr txBox="1"/>
          <p:nvPr/>
        </p:nvSpPr>
        <p:spPr>
          <a:xfrm>
            <a:off x="773811" y="2798921"/>
            <a:ext cx="2435381"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artificialanalysis.ai</a:t>
            </a:r>
          </a:p>
        </p:txBody>
      </p:sp>
      <p:sp>
        <p:nvSpPr>
          <p:cNvPr id="12" name="TextBox 12"/>
          <p:cNvSpPr txBox="1"/>
          <p:nvPr/>
        </p:nvSpPr>
        <p:spPr>
          <a:xfrm>
            <a:off x="5250561" y="2798921"/>
            <a:ext cx="536523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知能指数、出力速度、ブレンド単価、GDPval-AA</a:t>
            </a:r>
          </a:p>
        </p:txBody>
      </p:sp>
      <p:sp>
        <p:nvSpPr>
          <p:cNvPr id="13" name="Rectangle 13"/>
          <p:cNvSpPr/>
          <p:nvPr/>
        </p:nvSpPr>
        <p:spPr>
          <a:xfrm>
            <a:off x="609600" y="3124200"/>
            <a:ext cx="10972800" cy="457200"/>
          </a:xfrm>
          <a:prstGeom prst="rect">
            <a:avLst/>
          </a:prstGeom>
          <a:solidFill>
            <a:srgbClr val="F7F9FA"/>
          </a:solidFill>
          <a:ln>
            <a:noFill/>
          </a:ln>
        </p:spPr>
      </p:sp>
      <p:sp>
        <p:nvSpPr>
          <p:cNvPr id="14" name="TextBox 14"/>
          <p:cNvSpPr txBox="1"/>
          <p:nvPr/>
        </p:nvSpPr>
        <p:spPr>
          <a:xfrm>
            <a:off x="773811" y="3256121"/>
            <a:ext cx="439927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epoch.ai、metr.org、swebench.com</a:t>
            </a:r>
          </a:p>
        </p:txBody>
      </p:sp>
      <p:sp>
        <p:nvSpPr>
          <p:cNvPr id="15" name="TextBox 15"/>
          <p:cNvSpPr txBox="1"/>
          <p:nvPr/>
        </p:nvSpPr>
        <p:spPr>
          <a:xfrm>
            <a:off x="5250561" y="3256121"/>
            <a:ext cx="5034629"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ECI差、時間ホライズン、SWE-bench Verified</a:t>
            </a:r>
          </a:p>
        </p:txBody>
      </p:sp>
      <p:sp>
        <p:nvSpPr>
          <p:cNvPr id="16" name="Rectangle 16"/>
          <p:cNvSpPr/>
          <p:nvPr/>
        </p:nvSpPr>
        <p:spPr>
          <a:xfrm>
            <a:off x="609600" y="3581400"/>
            <a:ext cx="10972800" cy="457200"/>
          </a:xfrm>
          <a:prstGeom prst="rect">
            <a:avLst/>
          </a:prstGeom>
          <a:solidFill>
            <a:srgbClr val="FFFFFF"/>
          </a:solidFill>
          <a:ln>
            <a:noFill/>
          </a:ln>
        </p:spPr>
      </p:sp>
      <p:sp>
        <p:nvSpPr>
          <p:cNvPr id="17" name="TextBox 17"/>
          <p:cNvSpPr txBox="1"/>
          <p:nvPr/>
        </p:nvSpPr>
        <p:spPr>
          <a:xfrm>
            <a:off x="773811" y="3713321"/>
            <a:ext cx="467101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anthropic.com、claude.com、kimi.com</a:t>
            </a:r>
          </a:p>
        </p:txBody>
      </p:sp>
      <p:sp>
        <p:nvSpPr>
          <p:cNvPr id="18" name="TextBox 18"/>
          <p:cNvSpPr txBox="1"/>
          <p:nvPr/>
        </p:nvSpPr>
        <p:spPr>
          <a:xfrm>
            <a:off x="5250561" y="3713321"/>
            <a:ext cx="528404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Claude Design、計算資源の提携、Kimi K3 の料金</a:t>
            </a:r>
          </a:p>
        </p:txBody>
      </p:sp>
      <p:sp>
        <p:nvSpPr>
          <p:cNvPr id="19" name="Rectangle 19"/>
          <p:cNvSpPr/>
          <p:nvPr/>
        </p:nvSpPr>
        <p:spPr>
          <a:xfrm>
            <a:off x="609600" y="4038600"/>
            <a:ext cx="10972800" cy="457200"/>
          </a:xfrm>
          <a:prstGeom prst="rect">
            <a:avLst/>
          </a:prstGeom>
          <a:solidFill>
            <a:srgbClr val="F7F9FA"/>
          </a:solidFill>
          <a:ln>
            <a:noFill/>
          </a:ln>
        </p:spPr>
      </p:sp>
      <p:sp>
        <p:nvSpPr>
          <p:cNvPr id="20" name="TextBox 20"/>
          <p:cNvSpPr txBox="1"/>
          <p:nvPr/>
        </p:nvSpPr>
        <p:spPr>
          <a:xfrm>
            <a:off x="773811" y="4170521"/>
            <a:ext cx="3522316"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huggingface.co/meta-models</a:t>
            </a:r>
          </a:p>
        </p:txBody>
      </p:sp>
      <p:sp>
        <p:nvSpPr>
          <p:cNvPr id="21" name="TextBox 21"/>
          <p:cNvSpPr txBox="1"/>
          <p:nvPr/>
        </p:nvSpPr>
        <p:spPr>
          <a:xfrm>
            <a:off x="5250561" y="4170521"/>
            <a:ext cx="497817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Muse Glimmer 30B のモデルカードと配布条件</a:t>
            </a:r>
          </a:p>
        </p:txBody>
      </p:sp>
      <p:sp>
        <p:nvSpPr>
          <p:cNvPr id="22" name="Rectangle 22"/>
          <p:cNvSpPr/>
          <p:nvPr/>
        </p:nvSpPr>
        <p:spPr>
          <a:xfrm>
            <a:off x="609600" y="4495800"/>
            <a:ext cx="10972800" cy="457200"/>
          </a:xfrm>
          <a:prstGeom prst="rect">
            <a:avLst/>
          </a:prstGeom>
          <a:solidFill>
            <a:srgbClr val="FFFFFF"/>
          </a:solidFill>
          <a:ln>
            <a:noFill/>
          </a:ln>
        </p:spPr>
      </p:sp>
      <p:sp>
        <p:nvSpPr>
          <p:cNvPr id="23" name="TextBox 23"/>
          <p:cNvSpPr txBox="1"/>
          <p:nvPr/>
        </p:nvSpPr>
        <p:spPr>
          <a:xfrm>
            <a:off x="773811" y="4627721"/>
            <a:ext cx="439927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gdconf.com、newsroom-deezer.com</a:t>
            </a:r>
          </a:p>
        </p:txBody>
      </p:sp>
      <p:sp>
        <p:nvSpPr>
          <p:cNvPr id="24" name="TextBox 24"/>
          <p:cNvSpPr txBox="1"/>
          <p:nvPr/>
        </p:nvSpPr>
        <p:spPr>
          <a:xfrm>
            <a:off x="5250561" y="4627721"/>
            <a:ext cx="424929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ゲーム開発者調査と音楽配信の投稿状況</a:t>
            </a:r>
          </a:p>
        </p:txBody>
      </p:sp>
      <p:sp>
        <p:nvSpPr>
          <p:cNvPr id="25" name="Rectangle 25"/>
          <p:cNvSpPr/>
          <p:nvPr/>
        </p:nvSpPr>
        <p:spPr>
          <a:xfrm>
            <a:off x="609600" y="4953000"/>
            <a:ext cx="10972800" cy="457200"/>
          </a:xfrm>
          <a:prstGeom prst="rect">
            <a:avLst/>
          </a:prstGeom>
          <a:solidFill>
            <a:srgbClr val="F7F9FA"/>
          </a:solidFill>
          <a:ln>
            <a:noFill/>
          </a:ln>
        </p:spPr>
      </p:sp>
      <p:sp>
        <p:nvSpPr>
          <p:cNvPr id="26" name="TextBox 26"/>
          <p:cNvSpPr txBox="1"/>
          <p:nvPr/>
        </p:nvSpPr>
        <p:spPr>
          <a:xfrm>
            <a:off x="773811" y="5084921"/>
            <a:ext cx="4745119"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panasonic.com、rc.persol-group.co.jp</a:t>
            </a:r>
          </a:p>
        </p:txBody>
      </p:sp>
      <p:sp>
        <p:nvSpPr>
          <p:cNvPr id="27" name="TextBox 27"/>
          <p:cNvSpPr txBox="1"/>
          <p:nvPr/>
        </p:nvSpPr>
        <p:spPr>
          <a:xfrm>
            <a:off x="5250561" y="5084921"/>
            <a:ext cx="471982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国内事例の削減時間、はたらき方の実態調査</a:t>
            </a:r>
          </a:p>
        </p:txBody>
      </p:sp>
      <p:sp>
        <p:nvSpPr>
          <p:cNvPr id="28" name="Rectangle 28"/>
          <p:cNvSpPr/>
          <p:nvPr/>
        </p:nvSpPr>
        <p:spPr>
          <a:xfrm>
            <a:off x="609600" y="5410200"/>
            <a:ext cx="10972800" cy="457200"/>
          </a:xfrm>
          <a:prstGeom prst="rect">
            <a:avLst/>
          </a:prstGeom>
          <a:solidFill>
            <a:srgbClr val="FFFFFF"/>
          </a:solidFill>
          <a:ln>
            <a:noFill/>
          </a:ln>
        </p:spPr>
      </p:sp>
      <p:sp>
        <p:nvSpPr>
          <p:cNvPr id="29" name="TextBox 29"/>
          <p:cNvSpPr txBox="1"/>
          <p:nvPr/>
        </p:nvSpPr>
        <p:spPr>
          <a:xfrm>
            <a:off x="773811" y="5542121"/>
            <a:ext cx="3324692"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artificialintelligenceact.eu</a:t>
            </a:r>
          </a:p>
        </p:txBody>
      </p:sp>
      <p:sp>
        <p:nvSpPr>
          <p:cNvPr id="30" name="TextBox 30"/>
          <p:cNvSpPr txBox="1"/>
          <p:nvPr/>
        </p:nvSpPr>
        <p:spPr>
          <a:xfrm>
            <a:off x="5250561" y="5542121"/>
            <a:ext cx="397964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EU AI法 第50条の透明性義務と罰則</a:t>
            </a:r>
          </a:p>
        </p:txBody>
      </p:sp>
      <p:sp>
        <p:nvSpPr>
          <p:cNvPr id="31" name="Line 31"/>
          <p:cNvSpPr/>
          <p:nvPr/>
        </p:nvSpPr>
        <p:spPr>
          <a:xfrm>
            <a:off x="5086350" y="2667000"/>
            <a:ext cx="9525" cy="3200400"/>
          </a:xfrm>
          <a:custGeom>
            <a:avLst/>
            <a:gdLst/>
            <a:ahLst/>
            <a:cxnLst/>
            <a:rect l="l" t="t" r="r" b="b"/>
            <a:pathLst>
              <a:path w="9525" h="3200400">
                <a:moveTo>
                  <a:pt x="0" y="0"/>
                </a:moveTo>
                <a:lnTo>
                  <a:pt x="0" y="3200400"/>
                </a:lnTo>
              </a:path>
            </a:pathLst>
          </a:custGeom>
          <a:noFill/>
          <a:ln w="9525">
            <a:solidFill>
              <a:srgbClr val="E3E7EA"/>
            </a:solidFill>
          </a:ln>
        </p:spPr>
      </p:sp>
      <p:sp>
        <p:nvSpPr>
          <p:cNvPr id="32" name="Rectangle 32"/>
          <p:cNvSpPr/>
          <p:nvPr/>
        </p:nvSpPr>
        <p:spPr>
          <a:xfrm>
            <a:off x="609600" y="2667000"/>
            <a:ext cx="10972800" cy="3200400"/>
          </a:xfrm>
          <a:prstGeom prst="rect">
            <a:avLst/>
          </a:prstGeom>
          <a:noFill/>
          <a:ln w="9525">
            <a:solidFill>
              <a:srgbClr val="E3E7EA"/>
            </a:solidFill>
          </a:ln>
        </p:spPr>
      </p:sp>
      <p:sp>
        <p:nvSpPr>
          <p:cNvPr id="33" name="TextBox 33"/>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4" name="TextBox 34"/>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100</a:t>
            </a:r>
          </a:p>
        </p:txBody>
      </p:sp>
    </p:spTree>
  </p:cSld>
  <p:clrMapOvr>
    <a:masterClrMapping/>
  </p:clrMapOvr>
  <p:transition xmlns:p14="http://schemas.microsoft.com/office/powerpoint/2010/main" p14:dur="400">
    <p:fade/>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2655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出典一覧 2/3</a:t>
            </a:r>
          </a:p>
        </p:txBody>
      </p:sp>
      <p:sp>
        <p:nvSpPr>
          <p:cNvPr id="5" name="Rectangle 5"/>
          <p:cNvSpPr/>
          <p:nvPr/>
        </p:nvSpPr>
        <p:spPr>
          <a:xfrm>
            <a:off x="609600" y="1028700"/>
            <a:ext cx="10972800" cy="19050"/>
          </a:xfrm>
          <a:prstGeom prst="rect">
            <a:avLst/>
          </a:prstGeom>
          <a:solidFill>
            <a:srgbClr val="A3DDE3"/>
          </a:solidFill>
          <a:ln>
            <a:noFill/>
          </a:ln>
        </p:spPr>
      </p:sp>
      <p:sp>
        <p:nvSpPr>
          <p:cNvPr id="6" name="Rectangle 6"/>
          <p:cNvSpPr/>
          <p:nvPr/>
        </p:nvSpPr>
        <p:spPr>
          <a:xfrm>
            <a:off x="609600" y="1866900"/>
            <a:ext cx="10972800" cy="419100"/>
          </a:xfrm>
          <a:prstGeom prst="rect">
            <a:avLst/>
          </a:prstGeom>
          <a:solidFill>
            <a:srgbClr val="0B2E33"/>
          </a:solidFill>
          <a:ln>
            <a:noFill/>
          </a:ln>
        </p:spPr>
      </p:sp>
      <p:sp>
        <p:nvSpPr>
          <p:cNvPr id="7" name="TextBox 7"/>
          <p:cNvSpPr txBox="1"/>
          <p:nvPr/>
        </p:nvSpPr>
        <p:spPr>
          <a:xfrm>
            <a:off x="773811" y="1989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ドメイン</a:t>
            </a:r>
          </a:p>
        </p:txBody>
      </p:sp>
      <p:sp>
        <p:nvSpPr>
          <p:cNvPr id="8" name="TextBox 8"/>
          <p:cNvSpPr txBox="1"/>
          <p:nvPr/>
        </p:nvSpPr>
        <p:spPr>
          <a:xfrm>
            <a:off x="5250561" y="19892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何の出典か</a:t>
            </a:r>
          </a:p>
        </p:txBody>
      </p:sp>
      <p:sp>
        <p:nvSpPr>
          <p:cNvPr id="9" name="Rectangle 9"/>
          <p:cNvSpPr/>
          <p:nvPr/>
        </p:nvSpPr>
        <p:spPr>
          <a:xfrm>
            <a:off x="609600" y="2286000"/>
            <a:ext cx="10972800" cy="457200"/>
          </a:xfrm>
          <a:prstGeom prst="rect">
            <a:avLst/>
          </a:prstGeom>
          <a:solidFill>
            <a:srgbClr val="FFFFFF"/>
          </a:solidFill>
          <a:ln>
            <a:noFill/>
          </a:ln>
        </p:spPr>
      </p:sp>
      <p:sp>
        <p:nvSpPr>
          <p:cNvPr id="10" name="TextBox 10"/>
          <p:cNvSpPr txBox="1"/>
          <p:nvPr/>
        </p:nvSpPr>
        <p:spPr>
          <a:xfrm>
            <a:off x="773811" y="2417921"/>
            <a:ext cx="2373623"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jdla.org、moj.go.jp</a:t>
            </a:r>
          </a:p>
        </p:txBody>
      </p:sp>
      <p:sp>
        <p:nvSpPr>
          <p:cNvPr id="11" name="TextBox 11"/>
          <p:cNvSpPr txBox="1"/>
          <p:nvPr/>
        </p:nvSpPr>
        <p:spPr>
          <a:xfrm>
            <a:off x="5250561" y="2417921"/>
            <a:ext cx="525913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AIガバナンス C認証、声の無断利用の解釈指針</a:t>
            </a:r>
          </a:p>
        </p:txBody>
      </p:sp>
      <p:sp>
        <p:nvSpPr>
          <p:cNvPr id="12" name="Rectangle 12"/>
          <p:cNvSpPr/>
          <p:nvPr/>
        </p:nvSpPr>
        <p:spPr>
          <a:xfrm>
            <a:off x="609600" y="2743200"/>
            <a:ext cx="10972800" cy="457200"/>
          </a:xfrm>
          <a:prstGeom prst="rect">
            <a:avLst/>
          </a:prstGeom>
          <a:solidFill>
            <a:srgbClr val="F7F9FA"/>
          </a:solidFill>
          <a:ln>
            <a:noFill/>
          </a:ln>
        </p:spPr>
      </p:sp>
      <p:sp>
        <p:nvSpPr>
          <p:cNvPr id="13" name="TextBox 13"/>
          <p:cNvSpPr txBox="1"/>
          <p:nvPr/>
        </p:nvSpPr>
        <p:spPr>
          <a:xfrm>
            <a:off x="773811" y="2875121"/>
            <a:ext cx="3312340"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whitehouse.gov、cao.go.jp</a:t>
            </a:r>
          </a:p>
        </p:txBody>
      </p:sp>
      <p:sp>
        <p:nvSpPr>
          <p:cNvPr id="14" name="TextBox 14"/>
          <p:cNvSpPr txBox="1"/>
          <p:nvPr/>
        </p:nvSpPr>
        <p:spPr>
          <a:xfrm>
            <a:off x="5250561" y="2875121"/>
            <a:ext cx="3927158"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Genesis Mission、人工知能基本計画</a:t>
            </a:r>
          </a:p>
        </p:txBody>
      </p:sp>
      <p:sp>
        <p:nvSpPr>
          <p:cNvPr id="15" name="Rectangle 15"/>
          <p:cNvSpPr/>
          <p:nvPr/>
        </p:nvSpPr>
        <p:spPr>
          <a:xfrm>
            <a:off x="609600" y="3200400"/>
            <a:ext cx="10972800" cy="457200"/>
          </a:xfrm>
          <a:prstGeom prst="rect">
            <a:avLst/>
          </a:prstGeom>
          <a:solidFill>
            <a:srgbClr val="FFFFFF"/>
          </a:solidFill>
          <a:ln>
            <a:noFill/>
          </a:ln>
        </p:spPr>
      </p:sp>
      <p:sp>
        <p:nvSpPr>
          <p:cNvPr id="16" name="TextBox 16"/>
          <p:cNvSpPr txBox="1"/>
          <p:nvPr/>
        </p:nvSpPr>
        <p:spPr>
          <a:xfrm>
            <a:off x="773811" y="3332321"/>
            <a:ext cx="4819229"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huggingface.co、openai.com、time.com</a:t>
            </a:r>
          </a:p>
        </p:txBody>
      </p:sp>
      <p:sp>
        <p:nvSpPr>
          <p:cNvPr id="17" name="TextBox 17"/>
          <p:cNvSpPr txBox="1"/>
          <p:nvPr/>
        </p:nvSpPr>
        <p:spPr>
          <a:xfrm>
            <a:off x="5250561" y="3332321"/>
            <a:ext cx="381278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7月の侵入事案と Astra の一部停止</a:t>
            </a:r>
          </a:p>
        </p:txBody>
      </p:sp>
      <p:sp>
        <p:nvSpPr>
          <p:cNvPr id="18" name="Rectangle 18"/>
          <p:cNvSpPr/>
          <p:nvPr/>
        </p:nvSpPr>
        <p:spPr>
          <a:xfrm>
            <a:off x="609600" y="3657600"/>
            <a:ext cx="10972800" cy="457200"/>
          </a:xfrm>
          <a:prstGeom prst="rect">
            <a:avLst/>
          </a:prstGeom>
          <a:solidFill>
            <a:srgbClr val="F7F9FA"/>
          </a:solidFill>
          <a:ln>
            <a:noFill/>
          </a:ln>
        </p:spPr>
      </p:sp>
      <p:sp>
        <p:nvSpPr>
          <p:cNvPr id="19" name="TextBox 19"/>
          <p:cNvSpPr txBox="1"/>
          <p:nvPr/>
        </p:nvSpPr>
        <p:spPr>
          <a:xfrm>
            <a:off x="773811" y="3789521"/>
            <a:ext cx="5004502"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fortune.com、cnn.com、techcrunch.com</a:t>
            </a:r>
          </a:p>
        </p:txBody>
      </p:sp>
      <p:sp>
        <p:nvSpPr>
          <p:cNvPr id="20" name="TextBox 20"/>
          <p:cNvSpPr txBox="1"/>
          <p:nvPr/>
        </p:nvSpPr>
        <p:spPr>
          <a:xfrm>
            <a:off x="5250561" y="3789521"/>
            <a:ext cx="5249073"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署名 Pacing the Frontier とアルトマン氏の発言</a:t>
            </a:r>
          </a:p>
        </p:txBody>
      </p:sp>
      <p:sp>
        <p:nvSpPr>
          <p:cNvPr id="21" name="Rectangle 21"/>
          <p:cNvSpPr/>
          <p:nvPr/>
        </p:nvSpPr>
        <p:spPr>
          <a:xfrm>
            <a:off x="609600" y="4114800"/>
            <a:ext cx="10972800" cy="457200"/>
          </a:xfrm>
          <a:prstGeom prst="rect">
            <a:avLst/>
          </a:prstGeom>
          <a:solidFill>
            <a:srgbClr val="FFFFFF"/>
          </a:solidFill>
          <a:ln>
            <a:noFill/>
          </a:ln>
        </p:spPr>
      </p:sp>
      <p:sp>
        <p:nvSpPr>
          <p:cNvPr id="22" name="TextBox 22"/>
          <p:cNvSpPr txBox="1"/>
          <p:nvPr/>
        </p:nvSpPr>
        <p:spPr>
          <a:xfrm>
            <a:off x="773811" y="4246721"/>
            <a:ext cx="3398801"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globaltimes.cn、jetro.go.jp</a:t>
            </a:r>
          </a:p>
        </p:txBody>
      </p:sp>
      <p:sp>
        <p:nvSpPr>
          <p:cNvPr id="23" name="TextBox 23"/>
          <p:cNvSpPr txBox="1"/>
          <p:nvPr/>
        </p:nvSpPr>
        <p:spPr>
          <a:xfrm>
            <a:off x="5250561" y="4246721"/>
            <a:ext cx="444836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URKL 大会と中国のヒューマノイド出荷</a:t>
            </a:r>
          </a:p>
        </p:txBody>
      </p:sp>
      <p:sp>
        <p:nvSpPr>
          <p:cNvPr id="24" name="Rectangle 24"/>
          <p:cNvSpPr/>
          <p:nvPr/>
        </p:nvSpPr>
        <p:spPr>
          <a:xfrm>
            <a:off x="609600" y="4572000"/>
            <a:ext cx="10972800" cy="457200"/>
          </a:xfrm>
          <a:prstGeom prst="rect">
            <a:avLst/>
          </a:prstGeom>
          <a:solidFill>
            <a:srgbClr val="F7F9FA"/>
          </a:solidFill>
          <a:ln>
            <a:noFill/>
          </a:ln>
        </p:spPr>
      </p:sp>
      <p:sp>
        <p:nvSpPr>
          <p:cNvPr id="25" name="TextBox 25"/>
          <p:cNvSpPr txBox="1"/>
          <p:nvPr/>
        </p:nvSpPr>
        <p:spPr>
          <a:xfrm>
            <a:off x="773811" y="4703921"/>
            <a:ext cx="399167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itmedia.co.jp、xtech.nikkei.com</a:t>
            </a:r>
          </a:p>
        </p:txBody>
      </p:sp>
      <p:sp>
        <p:nvSpPr>
          <p:cNvPr id="26" name="TextBox 26"/>
          <p:cNvSpPr txBox="1"/>
          <p:nvPr/>
        </p:nvSpPr>
        <p:spPr>
          <a:xfrm>
            <a:off x="5250561" y="4703921"/>
            <a:ext cx="6783324"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スクエニのQA自動化、Anthropic の和解、キリンの CoreMate</a:t>
            </a:r>
          </a:p>
        </p:txBody>
      </p:sp>
      <p:sp>
        <p:nvSpPr>
          <p:cNvPr id="27" name="Rectangle 27"/>
          <p:cNvSpPr/>
          <p:nvPr/>
        </p:nvSpPr>
        <p:spPr>
          <a:xfrm>
            <a:off x="609600" y="5029200"/>
            <a:ext cx="10972800" cy="457200"/>
          </a:xfrm>
          <a:prstGeom prst="rect">
            <a:avLst/>
          </a:prstGeom>
          <a:solidFill>
            <a:srgbClr val="FFFFFF"/>
          </a:solidFill>
          <a:ln>
            <a:noFill/>
          </a:ln>
        </p:spPr>
      </p:sp>
      <p:sp>
        <p:nvSpPr>
          <p:cNvPr id="28" name="TextBox 28"/>
          <p:cNvSpPr txBox="1"/>
          <p:nvPr/>
        </p:nvSpPr>
        <p:spPr>
          <a:xfrm>
            <a:off x="773811" y="5161121"/>
            <a:ext cx="3781699"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locomotive.ca、awwwards.com</a:t>
            </a:r>
          </a:p>
        </p:txBody>
      </p:sp>
      <p:sp>
        <p:nvSpPr>
          <p:cNvPr id="29" name="TextBox 29"/>
          <p:cNvSpPr txBox="1"/>
          <p:nvPr/>
        </p:nvSpPr>
        <p:spPr>
          <a:xfrm>
            <a:off x="5250561" y="5161121"/>
            <a:ext cx="2588912"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Locomotive の L.I.S.A</a:t>
            </a:r>
          </a:p>
        </p:txBody>
      </p:sp>
      <p:sp>
        <p:nvSpPr>
          <p:cNvPr id="30" name="Line 30"/>
          <p:cNvSpPr/>
          <p:nvPr/>
        </p:nvSpPr>
        <p:spPr>
          <a:xfrm>
            <a:off x="5086350" y="2286000"/>
            <a:ext cx="9525" cy="3200400"/>
          </a:xfrm>
          <a:custGeom>
            <a:avLst/>
            <a:gdLst/>
            <a:ahLst/>
            <a:cxnLst/>
            <a:rect l="l" t="t" r="r" b="b"/>
            <a:pathLst>
              <a:path w="9525" h="3200400">
                <a:moveTo>
                  <a:pt x="0" y="0"/>
                </a:moveTo>
                <a:lnTo>
                  <a:pt x="0" y="3200400"/>
                </a:lnTo>
              </a:path>
            </a:pathLst>
          </a:custGeom>
          <a:noFill/>
          <a:ln w="9525">
            <a:solidFill>
              <a:srgbClr val="E3E7EA"/>
            </a:solidFill>
          </a:ln>
        </p:spPr>
      </p:sp>
      <p:sp>
        <p:nvSpPr>
          <p:cNvPr id="31" name="Rectangle 31"/>
          <p:cNvSpPr/>
          <p:nvPr/>
        </p:nvSpPr>
        <p:spPr>
          <a:xfrm>
            <a:off x="609600" y="2286000"/>
            <a:ext cx="10972800" cy="3200400"/>
          </a:xfrm>
          <a:prstGeom prst="rect">
            <a:avLst/>
          </a:prstGeom>
          <a:noFill/>
          <a:ln w="9525">
            <a:solidFill>
              <a:srgbClr val="E3E7EA"/>
            </a:solidFill>
          </a:ln>
        </p:spPr>
      </p:sp>
      <p:sp>
        <p:nvSpPr>
          <p:cNvPr id="32" name="TextBox 32"/>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33" name="TextBox 33"/>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101</a:t>
            </a:r>
          </a:p>
        </p:txBody>
      </p:sp>
    </p:spTree>
  </p:cSld>
  <p:clrMapOvr>
    <a:masterClrMapping/>
  </p:clrMapOvr>
  <p:transition xmlns:p14="http://schemas.microsoft.com/office/powerpoint/2010/main" p14:dur="400">
    <p:fade/>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Polygon 3"/>
          <p:cNvSpPr/>
          <p:nvPr/>
        </p:nvSpPr>
        <p:spPr>
          <a:xfrm>
            <a:off x="0" y="0"/>
            <a:ext cx="1133475" cy="1181100"/>
          </a:xfrm>
          <a:custGeom>
            <a:avLst/>
            <a:gdLst/>
            <a:ahLst/>
            <a:cxnLst/>
            <a:rect l="l" t="t" r="r" b="b"/>
            <a:pathLst>
              <a:path w="1133475" h="1181100">
                <a:moveTo>
                  <a:pt x="0" y="0"/>
                </a:moveTo>
                <a:lnTo>
                  <a:pt x="1133475" y="0"/>
                </a:lnTo>
                <a:lnTo>
                  <a:pt x="0" y="1181100"/>
                </a:lnTo>
                <a:close/>
              </a:path>
            </a:pathLst>
          </a:custGeom>
          <a:solidFill>
            <a:srgbClr val="A3DDE3"/>
          </a:solidFill>
          <a:ln>
            <a:noFill/>
          </a:ln>
        </p:spPr>
      </p:sp>
      <p:sp>
        <p:nvSpPr>
          <p:cNvPr id="4" name="TextBox 4"/>
          <p:cNvSpPr txBox="1"/>
          <p:nvPr/>
        </p:nvSpPr>
        <p:spPr>
          <a:xfrm>
            <a:off x="598551" y="641509"/>
            <a:ext cx="2265528" cy="425386"/>
          </a:xfrm>
          <a:prstGeom prst="rect">
            <a:avLst/>
          </a:prstGeom>
          <a:noFill/>
          <a:ln>
            <a:noFill/>
          </a:ln>
        </p:spPr>
        <p:txBody>
          <a:bodyPr wrap="none" lIns="0" tIns="0" rIns="0" bIns="0" anchor="t" anchorCtr="0">
            <a:spAutoFit/>
          </a:bodyPr>
          <a:lstStyle/>
          <a:p>
            <a:pPr algn="l"/>
            <a:r>
              <a:rPr lang="zh-CN" sz="2180" b="1" dirty="0">
                <a:solidFill>
                  <a:srgbClr val="000000"/>
                </a:solidFill>
                <a:latin typeface="Zen Kaku Gothic New"/>
                <a:ea typeface="Zen Kaku Gothic New"/>
                <a:cs typeface="Zen Kaku Gothic New"/>
              </a:rPr>
              <a:t>出典一覧 3/3</a:t>
            </a:r>
          </a:p>
        </p:txBody>
      </p:sp>
      <p:sp>
        <p:nvSpPr>
          <p:cNvPr id="5" name="Rectangle 5"/>
          <p:cNvSpPr/>
          <p:nvPr/>
        </p:nvSpPr>
        <p:spPr>
          <a:xfrm>
            <a:off x="609600" y="1028700"/>
            <a:ext cx="10972800" cy="19050"/>
          </a:xfrm>
          <a:prstGeom prst="rect">
            <a:avLst/>
          </a:prstGeom>
          <a:solidFill>
            <a:srgbClr val="A3DDE3"/>
          </a:solidFill>
          <a:ln>
            <a:noFill/>
          </a:ln>
        </p:spPr>
      </p:sp>
      <p:sp>
        <p:nvSpPr>
          <p:cNvPr id="6" name="Rectangle 6"/>
          <p:cNvSpPr/>
          <p:nvPr/>
        </p:nvSpPr>
        <p:spPr>
          <a:xfrm>
            <a:off x="609600" y="1866900"/>
            <a:ext cx="10972800" cy="419100"/>
          </a:xfrm>
          <a:prstGeom prst="rect">
            <a:avLst/>
          </a:prstGeom>
          <a:solidFill>
            <a:srgbClr val="0B2E33"/>
          </a:solidFill>
          <a:ln>
            <a:noFill/>
          </a:ln>
        </p:spPr>
      </p:sp>
      <p:sp>
        <p:nvSpPr>
          <p:cNvPr id="7" name="TextBox 7"/>
          <p:cNvSpPr txBox="1"/>
          <p:nvPr/>
        </p:nvSpPr>
        <p:spPr>
          <a:xfrm>
            <a:off x="773811" y="1989296"/>
            <a:ext cx="1002601"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ドメイン</a:t>
            </a:r>
          </a:p>
        </p:txBody>
      </p:sp>
      <p:sp>
        <p:nvSpPr>
          <p:cNvPr id="8" name="TextBox 8"/>
          <p:cNvSpPr txBox="1"/>
          <p:nvPr/>
        </p:nvSpPr>
        <p:spPr>
          <a:xfrm>
            <a:off x="5250561" y="1989296"/>
            <a:ext cx="1249632" cy="278702"/>
          </a:xfrm>
          <a:prstGeom prst="rect">
            <a:avLst/>
          </a:prstGeom>
          <a:noFill/>
          <a:ln>
            <a:noFill/>
          </a:ln>
        </p:spPr>
        <p:txBody>
          <a:bodyPr wrap="none" lIns="0" tIns="0" rIns="0" bIns="0" anchor="t" anchorCtr="0">
            <a:spAutoFit/>
          </a:bodyPr>
          <a:lstStyle/>
          <a:p>
            <a:pPr algn="l"/>
            <a:r>
              <a:rPr lang="zh-CN" sz="1420" b="1" dirty="0">
                <a:solidFill>
                  <a:srgbClr val="FFFFFF"/>
                </a:solidFill>
                <a:latin typeface="Zen Kaku Gothic New"/>
                <a:ea typeface="Zen Kaku Gothic New"/>
                <a:cs typeface="Zen Kaku Gothic New"/>
              </a:rPr>
              <a:t>何の出典か</a:t>
            </a:r>
          </a:p>
        </p:txBody>
      </p:sp>
      <p:sp>
        <p:nvSpPr>
          <p:cNvPr id="9" name="Rectangle 9"/>
          <p:cNvSpPr/>
          <p:nvPr/>
        </p:nvSpPr>
        <p:spPr>
          <a:xfrm>
            <a:off x="609600" y="2286000"/>
            <a:ext cx="10972800" cy="457200"/>
          </a:xfrm>
          <a:prstGeom prst="rect">
            <a:avLst/>
          </a:prstGeom>
          <a:solidFill>
            <a:srgbClr val="FFFFFF"/>
          </a:solidFill>
          <a:ln>
            <a:noFill/>
          </a:ln>
        </p:spPr>
      </p:sp>
      <p:sp>
        <p:nvSpPr>
          <p:cNvPr id="10" name="TextBox 10"/>
          <p:cNvSpPr txBox="1"/>
          <p:nvPr/>
        </p:nvSpPr>
        <p:spPr>
          <a:xfrm>
            <a:off x="773811" y="2417921"/>
            <a:ext cx="3201176" cy="278702"/>
          </a:xfrm>
          <a:prstGeom prst="rect">
            <a:avLst/>
          </a:prstGeom>
          <a:noFill/>
          <a:ln>
            <a:noFill/>
          </a:ln>
        </p:spPr>
        <p:txBody>
          <a:bodyPr wrap="none" lIns="0" tIns="0" rIns="0" bIns="0" anchor="t" anchorCtr="0">
            <a:spAutoFit/>
          </a:bodyPr>
          <a:lstStyle/>
          <a:p>
            <a:pPr algn="l"/>
            <a:r>
              <a:rPr lang="en-US" sz="1420" b="1" dirty="0">
                <a:solidFill>
                  <a:srgbClr val="000000"/>
                </a:solidFill>
                <a:latin typeface="Zen Kaku Gothic New"/>
                <a:ea typeface="Zen Kaku Gothic New"/>
                <a:cs typeface="Zen Kaku Gothic New"/>
              </a:rPr>
              <a:t>transformer-circuits.pub</a:t>
            </a:r>
          </a:p>
        </p:txBody>
      </p:sp>
      <p:sp>
        <p:nvSpPr>
          <p:cNvPr id="11" name="TextBox 11"/>
          <p:cNvSpPr txBox="1"/>
          <p:nvPr/>
        </p:nvSpPr>
        <p:spPr>
          <a:xfrm>
            <a:off x="5250561" y="2417921"/>
            <a:ext cx="5496211"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感情概念の171ベクトル、内省の concept injection</a:t>
            </a:r>
          </a:p>
        </p:txBody>
      </p:sp>
      <p:sp>
        <p:nvSpPr>
          <p:cNvPr id="12" name="Rectangle 12"/>
          <p:cNvSpPr/>
          <p:nvPr/>
        </p:nvSpPr>
        <p:spPr>
          <a:xfrm>
            <a:off x="609600" y="2743200"/>
            <a:ext cx="10972800" cy="457200"/>
          </a:xfrm>
          <a:prstGeom prst="rect">
            <a:avLst/>
          </a:prstGeom>
          <a:solidFill>
            <a:srgbClr val="F7F9FA"/>
          </a:solidFill>
          <a:ln>
            <a:noFill/>
          </a:ln>
        </p:spPr>
      </p:sp>
      <p:sp>
        <p:nvSpPr>
          <p:cNvPr id="13" name="TextBox 13"/>
          <p:cNvSpPr txBox="1"/>
          <p:nvPr/>
        </p:nvSpPr>
        <p:spPr>
          <a:xfrm>
            <a:off x="773811" y="2875121"/>
            <a:ext cx="4633955"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arxiv.org（2604.07729、2601.01828）</a:t>
            </a:r>
          </a:p>
        </p:txBody>
      </p:sp>
      <p:sp>
        <p:nvSpPr>
          <p:cNvPr id="14" name="TextBox 14"/>
          <p:cNvSpPr txBox="1"/>
          <p:nvPr/>
        </p:nvSpPr>
        <p:spPr>
          <a:xfrm>
            <a:off x="5250561" y="2875121"/>
            <a:ext cx="249655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上記2本の査読前論文版</a:t>
            </a:r>
          </a:p>
        </p:txBody>
      </p:sp>
      <p:sp>
        <p:nvSpPr>
          <p:cNvPr id="15" name="Rectangle 15"/>
          <p:cNvSpPr/>
          <p:nvPr/>
        </p:nvSpPr>
        <p:spPr>
          <a:xfrm>
            <a:off x="609600" y="3200400"/>
            <a:ext cx="10972800" cy="457200"/>
          </a:xfrm>
          <a:prstGeom prst="rect">
            <a:avLst/>
          </a:prstGeom>
          <a:solidFill>
            <a:srgbClr val="FFFFFF"/>
          </a:solidFill>
          <a:ln>
            <a:noFill/>
          </a:ln>
        </p:spPr>
      </p:sp>
      <p:sp>
        <p:nvSpPr>
          <p:cNvPr id="16" name="TextBox 16"/>
          <p:cNvSpPr txBox="1"/>
          <p:nvPr/>
        </p:nvSpPr>
        <p:spPr>
          <a:xfrm>
            <a:off x="773811" y="3332321"/>
            <a:ext cx="5041556"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toshin.com、informa.medilink-study.com</a:t>
            </a:r>
          </a:p>
        </p:txBody>
      </p:sp>
      <p:sp>
        <p:nvSpPr>
          <p:cNvPr id="17" name="TextBox 17"/>
          <p:cNvSpPr txBox="1"/>
          <p:nvPr/>
        </p:nvSpPr>
        <p:spPr>
          <a:xfrm>
            <a:off x="5250561" y="3332321"/>
            <a:ext cx="520846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東大二次試験と第120回医師国家試験のAI検証</a:t>
            </a:r>
          </a:p>
        </p:txBody>
      </p:sp>
      <p:sp>
        <p:nvSpPr>
          <p:cNvPr id="18" name="Rectangle 18"/>
          <p:cNvSpPr/>
          <p:nvPr/>
        </p:nvSpPr>
        <p:spPr>
          <a:xfrm>
            <a:off x="609600" y="3657600"/>
            <a:ext cx="10972800" cy="457200"/>
          </a:xfrm>
          <a:prstGeom prst="rect">
            <a:avLst/>
          </a:prstGeom>
          <a:solidFill>
            <a:srgbClr val="F7F9FA"/>
          </a:solidFill>
          <a:ln>
            <a:noFill/>
          </a:ln>
        </p:spPr>
      </p:sp>
      <p:sp>
        <p:nvSpPr>
          <p:cNvPr id="19" name="TextBox 19"/>
          <p:cNvSpPr txBox="1"/>
          <p:nvPr/>
        </p:nvSpPr>
        <p:spPr>
          <a:xfrm>
            <a:off x="773811" y="3789521"/>
            <a:ext cx="4485737" cy="278702"/>
          </a:xfrm>
          <a:prstGeom prst="rect">
            <a:avLst/>
          </a:prstGeom>
          <a:noFill/>
          <a:ln>
            <a:noFill/>
          </a:ln>
        </p:spPr>
        <p:txBody>
          <a:bodyPr wrap="none" lIns="0" tIns="0" rIns="0" bIns="0" anchor="t" anchorCtr="0">
            <a:spAutoFit/>
          </a:bodyPr>
          <a:lstStyle/>
          <a:p>
            <a:pPr algn="l"/>
            <a:r>
              <a:rPr lang="zh-CN" sz="1420" b="1" dirty="0">
                <a:solidFill>
                  <a:srgbClr val="000000"/>
                </a:solidFill>
                <a:latin typeface="Zen Kaku Gothic New"/>
                <a:ea typeface="Zen Kaku Gothic New"/>
                <a:cs typeface="Zen Kaku Gothic New"/>
              </a:rPr>
              <a:t>businessinsider.jp、forbesjapan.com</a:t>
            </a:r>
          </a:p>
        </p:txBody>
      </p:sp>
      <p:sp>
        <p:nvSpPr>
          <p:cNvPr id="20" name="TextBox 20"/>
          <p:cNvSpPr txBox="1"/>
          <p:nvPr/>
        </p:nvSpPr>
        <p:spPr>
          <a:xfrm>
            <a:off x="5250561" y="3789521"/>
            <a:ext cx="3336375"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Anthropic の上場準備と評価額</a:t>
            </a:r>
          </a:p>
        </p:txBody>
      </p:sp>
      <p:sp>
        <p:nvSpPr>
          <p:cNvPr id="21" name="Line 21"/>
          <p:cNvSpPr/>
          <p:nvPr/>
        </p:nvSpPr>
        <p:spPr>
          <a:xfrm>
            <a:off x="5086350" y="2286000"/>
            <a:ext cx="9525" cy="1828800"/>
          </a:xfrm>
          <a:custGeom>
            <a:avLst/>
            <a:gdLst/>
            <a:ahLst/>
            <a:cxnLst/>
            <a:rect l="l" t="t" r="r" b="b"/>
            <a:pathLst>
              <a:path w="9525" h="1828800">
                <a:moveTo>
                  <a:pt x="0" y="0"/>
                </a:moveTo>
                <a:lnTo>
                  <a:pt x="0" y="1828800"/>
                </a:lnTo>
              </a:path>
            </a:pathLst>
          </a:custGeom>
          <a:noFill/>
          <a:ln w="9525">
            <a:solidFill>
              <a:srgbClr val="E3E7EA"/>
            </a:solidFill>
          </a:ln>
        </p:spPr>
      </p:sp>
      <p:sp>
        <p:nvSpPr>
          <p:cNvPr id="22" name="Rectangle 22"/>
          <p:cNvSpPr/>
          <p:nvPr/>
        </p:nvSpPr>
        <p:spPr>
          <a:xfrm>
            <a:off x="609600" y="2286000"/>
            <a:ext cx="10972800" cy="1828800"/>
          </a:xfrm>
          <a:prstGeom prst="rect">
            <a:avLst/>
          </a:prstGeom>
          <a:noFill/>
          <a:ln w="9525">
            <a:solidFill>
              <a:srgbClr val="E3E7EA"/>
            </a:solidFill>
          </a:ln>
        </p:spPr>
      </p:sp>
      <p:sp>
        <p:nvSpPr>
          <p:cNvPr id="23" name="TextBox 23"/>
          <p:cNvSpPr txBox="1"/>
          <p:nvPr/>
        </p:nvSpPr>
        <p:spPr>
          <a:xfrm>
            <a:off x="602361" y="4246721"/>
            <a:ext cx="10095690" cy="278702"/>
          </a:xfrm>
          <a:prstGeom prst="rect">
            <a:avLst/>
          </a:prstGeom>
          <a:noFill/>
          <a:ln>
            <a:noFill/>
          </a:ln>
        </p:spPr>
        <p:txBody>
          <a:bodyPr wrap="none" lIns="0" tIns="0" rIns="0" bIns="0" anchor="t" anchorCtr="0">
            <a:spAutoFit/>
          </a:bodyPr>
          <a:lstStyle/>
          <a:p>
            <a:pPr algn="l"/>
            <a:r>
              <a:rPr lang="zh-CN" sz="1420" dirty="0">
                <a:solidFill>
                  <a:srgbClr val="484848"/>
                </a:solidFill>
                <a:latin typeface="Zen Kaku Gothic New"/>
                <a:ea typeface="Zen Kaku Gothic New"/>
                <a:cs typeface="Zen Kaku Gothic New"/>
              </a:rPr>
              <a:t>いずれも2026年8月21日までに公開された情報です。当日は数字が動いている場合があります。</a:t>
            </a:r>
          </a:p>
        </p:txBody>
      </p:sp>
      <p:pic>
        <p:nvPicPr>
          <p:cNvPr id="24" name="Image 24"/>
          <p:cNvPicPr>
            <a:picLocks noChangeAspect="1"/>
          </p:cNvPicPr>
          <p:nvPr/>
        </p:nvPicPr>
        <p:blipFill>
          <a:blip r:embed="rId2"/>
          <a:stretch>
            <a:fillRect/>
          </a:stretch>
        </p:blipFill>
        <p:spPr>
          <a:xfrm>
            <a:off x="9734994" y="5981700"/>
            <a:ext cx="1542162" cy="400050"/>
          </a:xfrm>
          <a:prstGeom prst="rect">
            <a:avLst/>
          </a:prstGeom>
        </p:spPr>
      </p:pic>
      <p:sp>
        <p:nvSpPr>
          <p:cNvPr id="25" name="TextBox 25"/>
          <p:cNvSpPr txBox="1"/>
          <p:nvPr/>
        </p:nvSpPr>
        <p:spPr>
          <a:xfrm>
            <a:off x="223838" y="6597491"/>
            <a:ext cx="2922509" cy="161925"/>
          </a:xfrm>
          <a:prstGeom prst="rect">
            <a:avLst/>
          </a:prstGeom>
          <a:noFill/>
          <a:ln>
            <a:noFill/>
          </a:ln>
        </p:spPr>
        <p:txBody>
          <a:bodyPr wrap="none" lIns="0" tIns="0" rIns="0" bIns="0" anchor="t" anchorCtr="0">
            <a:spAutoFit/>
          </a:bodyPr>
          <a:lstStyle/>
          <a:p>
            <a:pPr algn="l"/>
            <a:r>
              <a:rPr lang="en-US" sz="820" dirty="0">
                <a:solidFill>
                  <a:srgbClr val="999999"/>
                </a:solidFill>
                <a:latin typeface="Zen Kaku Gothic New"/>
                <a:ea typeface="Zen Kaku Gothic New"/>
                <a:cs typeface="Zen Kaku Gothic New"/>
              </a:rPr>
              <a:t>Copyright © Givery, Inc. All rights reserved</a:t>
            </a:r>
          </a:p>
        </p:txBody>
      </p:sp>
      <p:sp>
        <p:nvSpPr>
          <p:cNvPr id="26" name="TextBox 26"/>
          <p:cNvSpPr txBox="1"/>
          <p:nvPr/>
        </p:nvSpPr>
        <p:spPr>
          <a:xfrm>
            <a:off x="11352895" y="6597491"/>
            <a:ext cx="234267" cy="161925"/>
          </a:xfrm>
          <a:prstGeom prst="rect">
            <a:avLst/>
          </a:prstGeom>
          <a:noFill/>
          <a:ln>
            <a:noFill/>
          </a:ln>
        </p:spPr>
        <p:txBody>
          <a:bodyPr wrap="none" lIns="0" tIns="0" rIns="0" bIns="0" anchor="t" anchorCtr="0">
            <a:spAutoFit/>
          </a:bodyPr>
          <a:lstStyle/>
          <a:p>
            <a:pPr algn="r"/>
            <a:r>
              <a:rPr lang="en-US" sz="820" dirty="0">
                <a:solidFill>
                  <a:srgbClr val="999999"/>
                </a:solidFill>
                <a:latin typeface="Zen Kaku Gothic New"/>
                <a:ea typeface="Zen Kaku Gothic New"/>
                <a:cs typeface="Zen Kaku Gothic New"/>
              </a:rPr>
              <a:t>102</a:t>
            </a: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Office PowerPoint</Application>
  <PresentationFormat>On-screen Show (16:9)</PresentationFormat>
  <Paragraphs>0</Paragraphs>
  <Slides>102</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
  <dc:language/>
  <cp:lastModifiedBy/>
  <cp:revision>1</cp:revision>
  <dcterms:created xsi:type="dcterms:W3CDTF">2026-08-21T00:08:15Z</dcterms:created>
  <dcterms:modified xsi:type="dcterms:W3CDTF">2026-08-21T00:08:15Z</dcterms:modified>
  <cp:category/>
  <cp:contentStatus/>
</cp:coreProperties>
</file>